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8" r:id="rId3"/>
    <p:sldId id="272" r:id="rId4"/>
    <p:sldId id="260" r:id="rId5"/>
    <p:sldId id="273" r:id="rId6"/>
    <p:sldId id="270" r:id="rId7"/>
    <p:sldId id="276" r:id="rId8"/>
    <p:sldId id="261" r:id="rId9"/>
    <p:sldId id="291" r:id="rId10"/>
    <p:sldId id="300" r:id="rId11"/>
    <p:sldId id="314" r:id="rId12"/>
    <p:sldId id="344" r:id="rId13"/>
    <p:sldId id="301" r:id="rId14"/>
    <p:sldId id="302" r:id="rId15"/>
    <p:sldId id="304" r:id="rId16"/>
    <p:sldId id="349" r:id="rId17"/>
    <p:sldId id="303" r:id="rId18"/>
    <p:sldId id="305" r:id="rId19"/>
    <p:sldId id="306" r:id="rId20"/>
    <p:sldId id="307" r:id="rId21"/>
    <p:sldId id="350" r:id="rId22"/>
    <p:sldId id="308" r:id="rId23"/>
    <p:sldId id="309" r:id="rId24"/>
    <p:sldId id="332" r:id="rId25"/>
    <p:sldId id="325" r:id="rId26"/>
    <p:sldId id="310" r:id="rId27"/>
    <p:sldId id="326" r:id="rId28"/>
    <p:sldId id="333" r:id="rId29"/>
    <p:sldId id="311" r:id="rId30"/>
    <p:sldId id="328" r:id="rId31"/>
    <p:sldId id="312" r:id="rId32"/>
    <p:sldId id="334" r:id="rId33"/>
    <p:sldId id="327" r:id="rId34"/>
    <p:sldId id="296" r:id="rId35"/>
    <p:sldId id="286" r:id="rId36"/>
    <p:sldId id="287" r:id="rId37"/>
    <p:sldId id="345" r:id="rId38"/>
    <p:sldId id="288" r:id="rId39"/>
    <p:sldId id="289" r:id="rId40"/>
    <p:sldId id="290" r:id="rId41"/>
    <p:sldId id="338" r:id="rId42"/>
    <p:sldId id="292" r:id="rId43"/>
    <p:sldId id="339" r:id="rId44"/>
    <p:sldId id="293" r:id="rId45"/>
    <p:sldId id="294" r:id="rId46"/>
    <p:sldId id="295" r:id="rId47"/>
    <p:sldId id="297" r:id="rId48"/>
    <p:sldId id="298" r:id="rId49"/>
    <p:sldId id="336" r:id="rId50"/>
    <p:sldId id="313" r:id="rId51"/>
    <p:sldId id="277" r:id="rId52"/>
    <p:sldId id="315" r:id="rId53"/>
    <p:sldId id="316" r:id="rId54"/>
    <p:sldId id="317" r:id="rId55"/>
    <p:sldId id="318" r:id="rId56"/>
    <p:sldId id="329" r:id="rId57"/>
    <p:sldId id="319" r:id="rId58"/>
    <p:sldId id="331" r:id="rId59"/>
    <p:sldId id="320" r:id="rId60"/>
    <p:sldId id="322" r:id="rId61"/>
    <p:sldId id="351" r:id="rId62"/>
    <p:sldId id="330" r:id="rId63"/>
    <p:sldId id="323" r:id="rId64"/>
    <p:sldId id="324" r:id="rId65"/>
    <p:sldId id="269" r:id="rId66"/>
    <p:sldId id="278" r:id="rId67"/>
    <p:sldId id="280" r:id="rId6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93" autoAdjust="0"/>
  </p:normalViewPr>
  <p:slideViewPr>
    <p:cSldViewPr>
      <p:cViewPr varScale="1">
        <p:scale>
          <a:sx n="79" d="100"/>
          <a:sy n="79" d="100"/>
        </p:scale>
        <p:origin x="-130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901834-5193-466F-A18E-8D4FF16E7641}" type="datetimeFigureOut">
              <a:rPr lang="ru-RU" smtClean="0"/>
              <a:pPr/>
              <a:t>27.02.2017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BBBC5-C1C1-452D-9813-1F14BA3E6A8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70BBBC5-C1C1-452D-9813-1F14BA3E6A88}" type="slidenum">
              <a:rPr lang="ru-RU" smtClean="0"/>
              <a:pPr/>
              <a:t>61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0F64F12-79D6-43E0-B94F-20639E4B3D19}" type="datetimeFigureOut">
              <a:rPr lang="ru-RU" smtClean="0"/>
              <a:pPr/>
              <a:t>27.02.2017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1AD825-FC47-48CD-8BD4-0BB2CA040839}" type="slidenum">
              <a:rPr lang="ru-RU" smtClean="0"/>
              <a:pPr/>
              <a:t>‹#›</a:t>
            </a:fld>
            <a:endParaRPr lang="ru-RU"/>
          </a:p>
        </p:txBody>
      </p:sp>
    </p:spTree>
  </p:cSld>
  <p:clrMapOvr>
    <a:masterClrMapping/>
  </p:clrMapOvr>
  <p:transition advTm="1200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64F12-79D6-43E0-B94F-20639E4B3D19}" type="datetimeFigureOut">
              <a:rPr lang="ru-RU" smtClean="0"/>
              <a:pPr/>
              <a:t>27.02.2017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AD825-FC47-48CD-8BD4-0BB2CA04083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2000">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79512" y="116633"/>
            <a:ext cx="8640960"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БЕЛГОРОДСКИЙ ГОСУДАРСТВЕННЫЙ АГРАРНЫЙ УНИВЕРСИТЕТ</a:t>
            </a:r>
          </a:p>
          <a:p>
            <a:pPr algn="ctr"/>
            <a:r>
              <a:rPr lang="ru-RU"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им. В. Я. Горина </a:t>
            </a:r>
            <a:endParaRPr lang="ru-RU"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lgn="ctr"/>
            <a:r>
              <a:rPr lang="ru-RU"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Управление библиотечно-информационных ресурсов</a:t>
            </a:r>
          </a:p>
          <a:p>
            <a:pPr algn="ctr"/>
            <a:endParaRPr lang="ru-RU"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79512" y="1628801"/>
            <a:ext cx="8640960" cy="4708981"/>
          </a:xfrm>
          <a:prstGeom prst="rect">
            <a:avLst/>
          </a:prstGeom>
        </p:spPr>
        <p:txBody>
          <a:bodyPr wrap="square">
            <a:spAutoFit/>
          </a:bodyPr>
          <a:lstStyle/>
          <a:p>
            <a:pPr lvl="0" algn="ctr" fontAlgn="base">
              <a:spcBef>
                <a:spcPct val="0"/>
              </a:spcBef>
              <a:spcAft>
                <a:spcPct val="0"/>
              </a:spcAft>
            </a:pPr>
            <a:r>
              <a:rPr lang="ru-RU"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a typeface="Calibri" pitchFamily="34" charset="0"/>
                <a:cs typeface="Times New Roman" pitchFamily="18" charset="0"/>
              </a:rPr>
              <a:t>Здоровый образ жизни -</a:t>
            </a:r>
            <a:br>
              <a:rPr lang="ru-RU"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a typeface="Calibri" pitchFamily="34" charset="0"/>
                <a:cs typeface="Times New Roman" pitchFamily="18" charset="0"/>
              </a:rPr>
            </a:br>
            <a:r>
              <a:rPr lang="ru-RU"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a typeface="Calibri" pitchFamily="34" charset="0"/>
                <a:cs typeface="Times New Roman" pitchFamily="18" charset="0"/>
              </a:rPr>
              <a:t>путь к долголетию</a:t>
            </a:r>
          </a:p>
          <a:p>
            <a:pPr lvl="0" algn="ctr" fontAlgn="base">
              <a:spcBef>
                <a:spcPct val="0"/>
              </a:spcBef>
              <a:spcAft>
                <a:spcPct val="0"/>
              </a:spcAft>
            </a:pPr>
            <a:endParaRPr lang="ru-RU"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Lucida Console" pitchFamily="49" charset="0"/>
              <a:cs typeface="Times New Roman" pitchFamily="18" charset="0"/>
            </a:endParaRPr>
          </a:p>
          <a:p>
            <a:pPr lvl="0" algn="ctr" fontAlgn="base">
              <a:spcBef>
                <a:spcPct val="0"/>
              </a:spcBef>
              <a:spcAft>
                <a:spcPct val="0"/>
              </a:spcAft>
            </a:pPr>
            <a:endParaRPr lang="ru-RU" sz="6000" b="1" dirty="0">
              <a:latin typeface="Lucida Console" pitchFamily="49" charset="0"/>
              <a:cs typeface="Times New Roman" pitchFamily="18" charset="0"/>
            </a:endParaRPr>
          </a:p>
        </p:txBody>
      </p:sp>
      <p:sp>
        <p:nvSpPr>
          <p:cNvPr id="2" name="Прямоугольник 1"/>
          <p:cNvSpPr/>
          <p:nvPr/>
        </p:nvSpPr>
        <p:spPr>
          <a:xfrm>
            <a:off x="3995936" y="6294792"/>
            <a:ext cx="1656184"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ru-RU"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2017 </a:t>
            </a:r>
            <a:r>
              <a:rPr lang="ru-RU" sz="12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год</a:t>
            </a:r>
            <a:endParaRPr lang="ru-RU" sz="12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260648"/>
            <a:ext cx="7704856" cy="6706003"/>
          </a:xfrm>
          <a:prstGeom prst="rect">
            <a:avLst/>
          </a:prstGeom>
        </p:spPr>
        <p:txBody>
          <a:bodyPr wrap="square">
            <a:spAutoFit/>
          </a:bodyPr>
          <a:lstStyle/>
          <a:p>
            <a:pPr algn="ctr">
              <a:lnSpc>
                <a:spcPct val="115000"/>
              </a:lnSpc>
              <a:spcAft>
                <a:spcPts val="1000"/>
              </a:spcAft>
            </a:pPr>
            <a:r>
              <a:rPr lang="ru-RU" sz="2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Занятия спортом в последнее время являются достаточно модной тенденцией. Это говорит о том, что люди стремятся к более здоровому образу жизни, регулярно поддерживая хорошую физическую форму. Для более комфортного развития мышечной системы выпускается большое количество домашних тренажёров, которые экономят время и деньги. В результате таких занятий человек формирует красивую здоровую фигуру, снимает стресс и просто наслаждается </a:t>
            </a:r>
            <a:r>
              <a:rPr lang="ru-RU" sz="2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процессом. Спорт </a:t>
            </a:r>
            <a:r>
              <a:rPr lang="ru-RU" sz="2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служит профилактикой многих заболеваний и оказывает благотворное влияние на весь организм, позволяя прожить счастливую долгую жизнь</a:t>
            </a:r>
          </a:p>
        </p:txBody>
      </p:sp>
    </p:spTree>
    <p:extLst>
      <p:ext uri="{BB962C8B-B14F-4D97-AF65-F5344CB8AC3E}">
        <p14:creationId xmlns="" xmlns:p14="http://schemas.microsoft.com/office/powerpoint/2010/main" val="3510576920"/>
      </p:ext>
    </p:extLst>
  </p:cSld>
  <p:clrMapOvr>
    <a:masterClrMapping/>
  </p:clrMapOvr>
  <p:transition advTm="12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239151"/>
            <a:ext cx="8064896" cy="6502217"/>
          </a:xfrm>
          <a:prstGeom prst="rect">
            <a:avLst/>
          </a:prstGeom>
        </p:spPr>
      </p:pic>
    </p:spTree>
    <p:extLst>
      <p:ext uri="{BB962C8B-B14F-4D97-AF65-F5344CB8AC3E}">
        <p14:creationId xmlns="" xmlns:p14="http://schemas.microsoft.com/office/powerpoint/2010/main" val="2425059077"/>
      </p:ext>
    </p:extLst>
  </p:cSld>
  <p:clrMapOvr>
    <a:masterClrMapping/>
  </p:clrMapOvr>
  <p:transition advTm="12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скан Сыроватская\1 - 0017.tif"/>
          <p:cNvPicPr>
            <a:picLocks noChangeAspect="1" noChangeArrowheads="1"/>
          </p:cNvPicPr>
          <p:nvPr/>
        </p:nvPicPr>
        <p:blipFill>
          <a:blip r:embed="rId2" cstate="print"/>
          <a:srcRect l="4821" r="32499" b="28674"/>
          <a:stretch>
            <a:fillRect/>
          </a:stretch>
        </p:blipFill>
        <p:spPr bwMode="auto">
          <a:xfrm>
            <a:off x="4860032" y="188640"/>
            <a:ext cx="3802721" cy="6552728"/>
          </a:xfrm>
          <a:prstGeom prst="rect">
            <a:avLst/>
          </a:prstGeom>
          <a:noFill/>
        </p:spPr>
      </p:pic>
      <p:sp>
        <p:nvSpPr>
          <p:cNvPr id="3" name="Прямоугольник 2"/>
          <p:cNvSpPr/>
          <p:nvPr/>
        </p:nvSpPr>
        <p:spPr>
          <a:xfrm>
            <a:off x="611560" y="260648"/>
            <a:ext cx="3960440" cy="147732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Ч-5 П35 </a:t>
            </a:r>
            <a:r>
              <a:rPr lang="ru-RU" b="1" dirty="0" err="1" smtClean="0">
                <a:latin typeface="Times New Roman" panose="02020603050405020304" pitchFamily="18" charset="0"/>
                <a:cs typeface="Times New Roman" panose="02020603050405020304" pitchFamily="18" charset="0"/>
              </a:rPr>
              <a:t>Письменский</a:t>
            </a:r>
            <a:r>
              <a:rPr lang="ru-RU" b="1" dirty="0" smtClean="0">
                <a:latin typeface="Times New Roman" panose="02020603050405020304" pitchFamily="18" charset="0"/>
                <a:cs typeface="Times New Roman" panose="02020603050405020304" pitchFamily="18" charset="0"/>
              </a:rPr>
              <a:t>, И. А. Физическая культура : учебник для академического бакалавриата / И. А. </a:t>
            </a:r>
            <a:r>
              <a:rPr lang="ru-RU" b="1" dirty="0" err="1" smtClean="0">
                <a:latin typeface="Times New Roman" panose="02020603050405020304" pitchFamily="18" charset="0"/>
                <a:cs typeface="Times New Roman" panose="02020603050405020304" pitchFamily="18" charset="0"/>
              </a:rPr>
              <a:t>Письменский</a:t>
            </a:r>
            <a:r>
              <a:rPr lang="ru-RU" b="1" dirty="0" smtClean="0">
                <a:latin typeface="Times New Roman" panose="02020603050405020304" pitchFamily="18" charset="0"/>
                <a:cs typeface="Times New Roman" panose="02020603050405020304" pitchFamily="18" charset="0"/>
              </a:rPr>
              <a:t>, Ю. Н. </a:t>
            </a:r>
            <a:r>
              <a:rPr lang="ru-RU" b="1" dirty="0" err="1" smtClean="0">
                <a:latin typeface="Times New Roman" panose="02020603050405020304" pitchFamily="18" charset="0"/>
                <a:cs typeface="Times New Roman" panose="02020603050405020304" pitchFamily="18" charset="0"/>
              </a:rPr>
              <a:t>Аллянов</a:t>
            </a:r>
            <a:r>
              <a:rPr lang="ru-RU" b="1" dirty="0" smtClean="0">
                <a:latin typeface="Times New Roman" panose="02020603050405020304" pitchFamily="18" charset="0"/>
                <a:cs typeface="Times New Roman" panose="02020603050405020304" pitchFamily="18" charset="0"/>
              </a:rPr>
              <a:t>. - М. : </a:t>
            </a:r>
            <a:r>
              <a:rPr lang="ru-RU" b="1" dirty="0" err="1" smtClean="0">
                <a:latin typeface="Times New Roman" panose="02020603050405020304" pitchFamily="18" charset="0"/>
                <a:cs typeface="Times New Roman" panose="02020603050405020304" pitchFamily="18" charset="0"/>
              </a:rPr>
              <a:t>Юрайт</a:t>
            </a:r>
            <a:r>
              <a:rPr lang="ru-RU" b="1" dirty="0" smtClean="0">
                <a:latin typeface="Times New Roman" panose="02020603050405020304" pitchFamily="18" charset="0"/>
                <a:cs typeface="Times New Roman" panose="02020603050405020304" pitchFamily="18" charset="0"/>
              </a:rPr>
              <a:t>, 2016. - 493 с.</a:t>
            </a:r>
            <a:endParaRPr lang="ru-RU"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39552" y="2291973"/>
            <a:ext cx="4248472" cy="2554545"/>
          </a:xfrm>
          <a:prstGeom prst="rect">
            <a:avLst/>
          </a:prstGeom>
        </p:spPr>
        <p:txBody>
          <a:bodyPr wrap="square">
            <a:spAutoFit/>
          </a:bodyPr>
          <a:lstStyle/>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учебнике представлены биологические основы физического воспитания, раскрыты вопросы сохранения и укрепления здоровья студентов как главной социальной ценности</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88640"/>
            <a:ext cx="7848872" cy="2554545"/>
          </a:xfrm>
          <a:prstGeom prst="rect">
            <a:avLst/>
          </a:prstGeom>
        </p:spPr>
        <p:txBody>
          <a:bodyPr wrap="square">
            <a:spAutoFit/>
          </a:bodyPr>
          <a:lstStyle/>
          <a:p>
            <a:pPr lvl="0"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Спорт и здоровый образ жизни помогают выглядеть лучше: обеспечивают красивую подтянутую фигуру.</a:t>
            </a:r>
          </a:p>
          <a:p>
            <a:pPr lvl="0"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Регулярные физические нагрузки снимают стресс, улучшают настроение и повышают работоспособность человека. Может быть поэтому люди, занимающиеся спортом с юношеских лет, даже в пожилом возрасте выглядят молодо, меньше страдают от недомоганий и всегда улыбаются</a:t>
            </a:r>
          </a:p>
        </p:txBody>
      </p:sp>
      <p:pic>
        <p:nvPicPr>
          <p:cNvPr id="28675" name="Picture 3" descr="G:\Новая папка\картинки\Получение пенсии работающим пенсионерам.jpg"/>
          <p:cNvPicPr>
            <a:picLocks noChangeAspect="1" noChangeArrowheads="1"/>
          </p:cNvPicPr>
          <p:nvPr/>
        </p:nvPicPr>
        <p:blipFill>
          <a:blip r:embed="rId2" cstate="print"/>
          <a:srcRect/>
          <a:stretch>
            <a:fillRect/>
          </a:stretch>
        </p:blipFill>
        <p:spPr bwMode="auto">
          <a:xfrm>
            <a:off x="971600" y="2708920"/>
            <a:ext cx="7200800" cy="3986532"/>
          </a:xfrm>
          <a:prstGeom prst="rect">
            <a:avLst/>
          </a:prstGeom>
          <a:noFill/>
        </p:spPr>
      </p:pic>
    </p:spTree>
    <p:extLst>
      <p:ext uri="{BB962C8B-B14F-4D97-AF65-F5344CB8AC3E}">
        <p14:creationId xmlns="" xmlns:p14="http://schemas.microsoft.com/office/powerpoint/2010/main" val="1804778909"/>
      </p:ext>
    </p:extLst>
  </p:cSld>
  <p:clrMapOvr>
    <a:masterClrMapping/>
  </p:clrMapOvr>
  <p:transition advTm="12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16632"/>
            <a:ext cx="7632848" cy="2862322"/>
          </a:xfrm>
          <a:prstGeom prst="rect">
            <a:avLst/>
          </a:prstGeom>
        </p:spPr>
        <p:txBody>
          <a:bodyPr wrap="square">
            <a:spAutoFit/>
          </a:bodyPr>
          <a:lstStyle/>
          <a:p>
            <a:pPr lvl="0"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При регулярных занятиях спортом улучшается осанка. Это способствует правильному расположению всех человеческих органов.</a:t>
            </a:r>
          </a:p>
          <a:p>
            <a:pPr lvl="0"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Кости и связки становятся прочнее, что уменьшает риск травм при падениях и сильных ушибах.</a:t>
            </a:r>
          </a:p>
          <a:p>
            <a:pPr lvl="0"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Сердце становится более выносливым, а, значит, снижается возможность инсультов и инфарктов в пожилом возрасте.</a:t>
            </a:r>
          </a:p>
          <a:p>
            <a:pPr lvl="0"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Физические упражнения улучшают кровообращение</a:t>
            </a:r>
          </a:p>
        </p:txBody>
      </p:sp>
      <p:pic>
        <p:nvPicPr>
          <p:cNvPr id="7170" name="Picture 2" descr="G:\Новая папка\картинки\foto-so-spotrsmenami.jpg"/>
          <p:cNvPicPr>
            <a:picLocks noChangeAspect="1" noChangeArrowheads="1"/>
          </p:cNvPicPr>
          <p:nvPr/>
        </p:nvPicPr>
        <p:blipFill>
          <a:blip r:embed="rId2" cstate="print"/>
          <a:srcRect/>
          <a:stretch>
            <a:fillRect/>
          </a:stretch>
        </p:blipFill>
        <p:spPr bwMode="auto">
          <a:xfrm>
            <a:off x="683568" y="3140968"/>
            <a:ext cx="7848872" cy="3456384"/>
          </a:xfrm>
          <a:prstGeom prst="rect">
            <a:avLst/>
          </a:prstGeom>
          <a:noFill/>
        </p:spPr>
      </p:pic>
    </p:spTree>
    <p:extLst>
      <p:ext uri="{BB962C8B-B14F-4D97-AF65-F5344CB8AC3E}">
        <p14:creationId xmlns="" xmlns:p14="http://schemas.microsoft.com/office/powerpoint/2010/main" val="623739897"/>
      </p:ext>
    </p:extLst>
  </p:cSld>
  <p:clrMapOvr>
    <a:masterClrMapping/>
  </p:clrMapOvr>
  <p:transition advTm="1200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15416"/>
            <a:ext cx="8352928" cy="3077766"/>
          </a:xfrm>
          <a:prstGeom prst="rect">
            <a:avLst/>
          </a:prstGeom>
        </p:spPr>
        <p:txBody>
          <a:bodyPr wrap="square">
            <a:spAutoFit/>
          </a:bodyPr>
          <a:lstStyle/>
          <a:p>
            <a:r>
              <a:rPr lang="ru-RU" b="1" dirty="0"/>
              <a:t>   </a:t>
            </a:r>
            <a:endParaRPr lang="ru-RU" dirty="0"/>
          </a:p>
          <a:p>
            <a:pPr algn="ctr"/>
            <a:r>
              <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Умеренные и регулярные спортивные занятия благотворно влияют на сосуды, так как помогают предотвратить тромбоз вен и </a:t>
            </a:r>
            <a:r>
              <a:rPr lang="ru-RU" sz="2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варикоз</a:t>
            </a: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нижних конечностей. Благодаря физическим нагрузкам происходит значительное увеличение в крови эритроцитов, что позволяет лучше снабжать ткани кислородом, в результате чего кровеносные сосуды становятся упругими и эластичными</a:t>
            </a:r>
          </a:p>
        </p:txBody>
      </p:sp>
      <p:pic>
        <p:nvPicPr>
          <p:cNvPr id="25601" name="Picture 1" descr="G:\Новая папка\картинки\i.jpeg"/>
          <p:cNvPicPr>
            <a:picLocks noChangeAspect="1" noChangeArrowheads="1"/>
          </p:cNvPicPr>
          <p:nvPr/>
        </p:nvPicPr>
        <p:blipFill>
          <a:blip r:embed="rId2" cstate="print"/>
          <a:srcRect/>
          <a:stretch>
            <a:fillRect/>
          </a:stretch>
        </p:blipFill>
        <p:spPr bwMode="auto">
          <a:xfrm>
            <a:off x="683568" y="2852936"/>
            <a:ext cx="7776864" cy="3888432"/>
          </a:xfrm>
          <a:prstGeom prst="rect">
            <a:avLst/>
          </a:prstGeom>
          <a:noFill/>
        </p:spPr>
      </p:pic>
    </p:spTree>
    <p:extLst>
      <p:ext uri="{BB962C8B-B14F-4D97-AF65-F5344CB8AC3E}">
        <p14:creationId xmlns="" xmlns:p14="http://schemas.microsoft.com/office/powerpoint/2010/main" val="15042210"/>
      </p:ext>
    </p:extLst>
  </p:cSld>
  <p:clrMapOvr>
    <a:masterClrMapping/>
  </p:clrMapOvr>
  <p:transition advTm="12000">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скан Сыроватская\1 - 0007.tif"/>
          <p:cNvPicPr>
            <a:picLocks noChangeAspect="1" noChangeArrowheads="1"/>
          </p:cNvPicPr>
          <p:nvPr/>
        </p:nvPicPr>
        <p:blipFill>
          <a:blip r:embed="rId2" cstate="print"/>
          <a:srcRect t="1059" r="43005" b="34362"/>
          <a:stretch>
            <a:fillRect/>
          </a:stretch>
        </p:blipFill>
        <p:spPr bwMode="auto">
          <a:xfrm>
            <a:off x="4572000" y="188640"/>
            <a:ext cx="3994970" cy="6480720"/>
          </a:xfrm>
          <a:prstGeom prst="rect">
            <a:avLst/>
          </a:prstGeom>
          <a:noFill/>
        </p:spPr>
      </p:pic>
      <p:sp>
        <p:nvSpPr>
          <p:cNvPr id="3" name="Прямоугольник 2"/>
          <p:cNvSpPr/>
          <p:nvPr/>
        </p:nvSpPr>
        <p:spPr>
          <a:xfrm>
            <a:off x="539552" y="188640"/>
            <a:ext cx="3816424" cy="147732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Ч-458 М42 Медик, В. А. Университетское студенчество: образ жизни и здоровье / В. А. Медик, А. М. Осипов. - М. : Логос, 2003. - 200 с.</a:t>
            </a:r>
            <a:endParaRPr lang="ru-RU"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39552" y="2060848"/>
            <a:ext cx="3816424" cy="3477875"/>
          </a:xfrm>
          <a:prstGeom prst="rect">
            <a:avLst/>
          </a:prstGeom>
        </p:spPr>
        <p:txBody>
          <a:bodyPr wrap="square">
            <a:spAutoFit/>
          </a:bodyPr>
          <a:lstStyle/>
          <a:p>
            <a:pPr algn="just"/>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книге показаны процессы </a:t>
            </a:r>
            <a:endPar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и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противоречия формирования университетского студенчества как социальной группы. Охарактеризованы социальные факторы поведения студентов в быту и сфере здоровья</a:t>
            </a:r>
          </a:p>
        </p:txBody>
      </p:sp>
    </p:spTree>
  </p:cSld>
  <p:clrMapOvr>
    <a:masterClrMapping/>
  </p:clrMapOvr>
  <p:transition advTm="12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71400"/>
            <a:ext cx="7920880" cy="4401205"/>
          </a:xfrm>
          <a:prstGeom prst="rect">
            <a:avLst/>
          </a:prstGeom>
        </p:spPr>
        <p:txBody>
          <a:bodyPr wrap="square">
            <a:spAutoFit/>
          </a:bodyPr>
          <a:lstStyle/>
          <a:p>
            <a:r>
              <a:rPr lang="ru-RU" sz="2000" b="1" dirty="0"/>
              <a:t>   </a:t>
            </a:r>
            <a:endParaRPr lang="ru-RU" sz="2000" dirty="0"/>
          </a:p>
          <a:p>
            <a:pPr algn="ctr"/>
            <a:r>
              <a:rPr lang="ru-RU" sz="2200" dirty="0"/>
              <a:t>  </a:t>
            </a: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Опорно-двигательная система представляет собой набор костей, суставов, мышц, сухожилий и связок. Когда человек совершает движения, происходит мышечное сокращение в результате согласованной работы центральных нервов. </a:t>
            </a:r>
            <a:endParaRPr lang="ru-RU"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a:p>
            <a:pPr algn="ctr"/>
            <a:r>
              <a:rPr lang="ru-RU"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Во </a:t>
            </a: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время регулярных тренировок мышечные волокна утолщаются. Это приводит клетки к энергетическому состоянию, которое зависит от наличия в организме достаточного количества минералов, витаминов, кислорода и питательных веществ</a:t>
            </a:r>
          </a:p>
          <a:p>
            <a:r>
              <a:rPr lang="ru-RU" dirty="0"/>
              <a:t> </a:t>
            </a:r>
          </a:p>
        </p:txBody>
      </p:sp>
      <p:pic>
        <p:nvPicPr>
          <p:cNvPr id="26627" name="Picture 3" descr="G:\Новая папка\картинки\2_430x261.jpg"/>
          <p:cNvPicPr>
            <a:picLocks noChangeAspect="1" noChangeArrowheads="1"/>
          </p:cNvPicPr>
          <p:nvPr/>
        </p:nvPicPr>
        <p:blipFill>
          <a:blip r:embed="rId2" cstate="print"/>
          <a:srcRect/>
          <a:stretch>
            <a:fillRect/>
          </a:stretch>
        </p:blipFill>
        <p:spPr bwMode="auto">
          <a:xfrm>
            <a:off x="539552" y="3978349"/>
            <a:ext cx="7992888" cy="2808312"/>
          </a:xfrm>
          <a:prstGeom prst="rect">
            <a:avLst/>
          </a:prstGeom>
          <a:noFill/>
        </p:spPr>
      </p:pic>
    </p:spTree>
    <p:extLst>
      <p:ext uri="{BB962C8B-B14F-4D97-AF65-F5344CB8AC3E}">
        <p14:creationId xmlns="" xmlns:p14="http://schemas.microsoft.com/office/powerpoint/2010/main" val="1060950792"/>
      </p:ext>
    </p:extLst>
  </p:cSld>
  <p:clrMapOvr>
    <a:masterClrMapping/>
  </p:clrMapOvr>
  <p:transition advTm="12000">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16633"/>
            <a:ext cx="7704856" cy="2800767"/>
          </a:xfrm>
          <a:prstGeom prst="rect">
            <a:avLst/>
          </a:prstGeom>
        </p:spPr>
        <p:txBody>
          <a:bodyPr wrap="square">
            <a:spAutoFit/>
          </a:bodyPr>
          <a:lstStyle/>
          <a:p>
            <a:pPr algn="ct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При регулярных тренировках происходит увеличение лёгочной ёмкости, в результате расширения бронхов, а также открытия дополнительных воздушных мешочков – альвеол. Спорт позволяет намного улучшить кровоснабжение внутренних органов человека, благодаря чему происходит бесперебойное достаточное поступление кислорода в организм</a:t>
            </a:r>
          </a:p>
        </p:txBody>
      </p:sp>
      <p:pic>
        <p:nvPicPr>
          <p:cNvPr id="24577" name="Picture 1" descr="G:\Новая папка\картинки\20140604538f162ce32d9.jpg"/>
          <p:cNvPicPr>
            <a:picLocks noChangeAspect="1" noChangeArrowheads="1"/>
          </p:cNvPicPr>
          <p:nvPr/>
        </p:nvPicPr>
        <p:blipFill>
          <a:blip r:embed="rId2" cstate="print"/>
          <a:srcRect/>
          <a:stretch>
            <a:fillRect/>
          </a:stretch>
        </p:blipFill>
        <p:spPr bwMode="auto">
          <a:xfrm>
            <a:off x="647564" y="2917400"/>
            <a:ext cx="7776864" cy="3823968"/>
          </a:xfrm>
          <a:prstGeom prst="rect">
            <a:avLst/>
          </a:prstGeom>
          <a:noFill/>
        </p:spPr>
      </p:pic>
    </p:spTree>
    <p:extLst>
      <p:ext uri="{BB962C8B-B14F-4D97-AF65-F5344CB8AC3E}">
        <p14:creationId xmlns="" xmlns:p14="http://schemas.microsoft.com/office/powerpoint/2010/main" val="2454878952"/>
      </p:ext>
    </p:extLst>
  </p:cSld>
  <p:clrMapOvr>
    <a:masterClrMapping/>
  </p:clrMapOvr>
  <p:transition advTm="12000">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60648"/>
            <a:ext cx="7848872" cy="2462213"/>
          </a:xfrm>
          <a:prstGeom prst="rect">
            <a:avLst/>
          </a:prstGeom>
        </p:spPr>
        <p:txBody>
          <a:bodyPr wrap="square">
            <a:spAutoFit/>
          </a:bodyPr>
          <a:lstStyle/>
          <a:p>
            <a:pPr algn="ctr"/>
            <a:r>
              <a:rPr lang="ru-RU" sz="2000" b="1" dirty="0">
                <a:latin typeface="Lucida Console" pitchFamily="49" charset="0"/>
              </a:rPr>
              <a:t>  </a:t>
            </a: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Регулярные спортивные занятия предупреждают многие заболевания, значительно укрепляют иммунитет, повышая сопротивляемость и устойчивость организма к различным негативным факторам. Спорт закаляет не только тело человека, но и его дух, повышает выносливость и тренирует силу воли</a:t>
            </a:r>
          </a:p>
        </p:txBody>
      </p:sp>
      <p:pic>
        <p:nvPicPr>
          <p:cNvPr id="2050" name="Picture 2" descr="G:\Новая папка\картинки\fTPuWt5yve4.jpg"/>
          <p:cNvPicPr>
            <a:picLocks noChangeAspect="1" noChangeArrowheads="1"/>
          </p:cNvPicPr>
          <p:nvPr/>
        </p:nvPicPr>
        <p:blipFill>
          <a:blip r:embed="rId2" cstate="print"/>
          <a:srcRect/>
          <a:stretch>
            <a:fillRect/>
          </a:stretch>
        </p:blipFill>
        <p:spPr bwMode="auto">
          <a:xfrm>
            <a:off x="683568" y="2722861"/>
            <a:ext cx="7776864" cy="4018507"/>
          </a:xfrm>
          <a:prstGeom prst="rect">
            <a:avLst/>
          </a:prstGeom>
          <a:noFill/>
        </p:spPr>
      </p:pic>
    </p:spTree>
    <p:extLst>
      <p:ext uri="{BB962C8B-B14F-4D97-AF65-F5344CB8AC3E}">
        <p14:creationId xmlns="" xmlns:p14="http://schemas.microsoft.com/office/powerpoint/2010/main" val="3130323032"/>
      </p:ext>
    </p:extLst>
  </p:cSld>
  <p:clrMapOvr>
    <a:masterClrMapping/>
  </p:clrMapOvr>
  <p:transition advTm="12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67544" y="-243408"/>
            <a:ext cx="8280920" cy="7626703"/>
          </a:xfrm>
          <a:prstGeom prst="rect">
            <a:avLst/>
          </a:prstGeom>
        </p:spPr>
        <p:txBody>
          <a:bodyPr wrap="square">
            <a:spAutoFit/>
          </a:bodyPr>
          <a:lstStyle/>
          <a:p>
            <a:pPr algn="ctr">
              <a:lnSpc>
                <a:spcPct val="80000"/>
              </a:lnSpc>
            </a:pPr>
            <a:endParaRPr lang="ru-RU" sz="3600" b="1" dirty="0" smtClean="0">
              <a:latin typeface="Lucida Console" pitchFamily="49" charset="0"/>
            </a:endParaRPr>
          </a:p>
          <a:p>
            <a:pPr algn="ctr">
              <a:lnSpc>
                <a:spcPct val="80000"/>
              </a:lnSpc>
            </a:pP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Физические </a:t>
            </a:r>
            <a: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упражнения могут заменить множество лекарств, но ни одно лекарство в мире не могут заменить физические </a:t>
            </a: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упражнения </a:t>
            </a:r>
          </a:p>
          <a:p>
            <a:pPr algn="ctr">
              <a:lnSpc>
                <a:spcPct val="80000"/>
              </a:lnSpc>
            </a:pP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a:t>
            </a:r>
          </a:p>
          <a:p>
            <a:pPr algn="r">
              <a:lnSpc>
                <a:spcPct val="80000"/>
              </a:lnSpc>
            </a:pP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Ж</a:t>
            </a:r>
            <a: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Тиссо.Знаменитый   </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a:p>
            <a:pPr algn="r">
              <a:lnSpc>
                <a:spcPct val="80000"/>
              </a:lnSpc>
            </a:pPr>
            <a: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французский  врач  Х</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VIII</a:t>
            </a:r>
            <a:r>
              <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a:t>
            </a:r>
            <a:r>
              <a:rPr lang="ru-RU"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века</a:t>
            </a:r>
          </a:p>
          <a:p>
            <a:pPr algn="ctr">
              <a:lnSpc>
                <a:spcPct val="80000"/>
              </a:lnSpc>
            </a:pPr>
            <a:endPar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spTree>
  </p:cSld>
  <p:clrMapOvr>
    <a:masterClrMapping/>
  </p:clrMapOvr>
  <p:transition advTm="12000">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15416"/>
            <a:ext cx="7632848" cy="2431435"/>
          </a:xfrm>
          <a:prstGeom prst="rect">
            <a:avLst/>
          </a:prstGeom>
        </p:spPr>
        <p:txBody>
          <a:bodyPr wrap="square">
            <a:spAutoFit/>
          </a:bodyPr>
          <a:lstStyle/>
          <a:p>
            <a:pPr algn="ctr"/>
            <a:r>
              <a:rPr lang="ru-RU" sz="2000" b="1" dirty="0">
                <a:latin typeface="Lucida Console" pitchFamily="49" charset="0"/>
              </a:rPr>
              <a:t> </a:t>
            </a:r>
          </a:p>
          <a:p>
            <a:pPr algn="ctr"/>
            <a:r>
              <a:rPr lang="ru-RU" sz="2000" b="1" dirty="0">
                <a:latin typeface="Lucida Console" pitchFamily="49" charset="0"/>
              </a:rPr>
              <a:t>  </a:t>
            </a: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Во время тренировки значительно ускоряется обмен жиров, вследствие чего они не задерживаются в организме. Так что, грамотно составленный ежедневный комплекс упражнений, позволит вам поддерживать постоянный вес и отличное здоровье</a:t>
            </a:r>
          </a:p>
        </p:txBody>
      </p:sp>
      <p:pic>
        <p:nvPicPr>
          <p:cNvPr id="1027" name="Picture 3" descr="G:\Новая папка\картинки\can-you-drink-your-own-pee-video-1062434-TwoByOne.jpg"/>
          <p:cNvPicPr>
            <a:picLocks noChangeAspect="1" noChangeArrowheads="1"/>
          </p:cNvPicPr>
          <p:nvPr/>
        </p:nvPicPr>
        <p:blipFill>
          <a:blip r:embed="rId2" cstate="print"/>
          <a:srcRect/>
          <a:stretch>
            <a:fillRect/>
          </a:stretch>
        </p:blipFill>
        <p:spPr bwMode="auto">
          <a:xfrm>
            <a:off x="701477" y="2116018"/>
            <a:ext cx="7632848" cy="4625349"/>
          </a:xfrm>
          <a:prstGeom prst="rect">
            <a:avLst/>
          </a:prstGeom>
          <a:noFill/>
        </p:spPr>
      </p:pic>
    </p:spTree>
    <p:extLst>
      <p:ext uri="{BB962C8B-B14F-4D97-AF65-F5344CB8AC3E}">
        <p14:creationId xmlns="" xmlns:p14="http://schemas.microsoft.com/office/powerpoint/2010/main" val="2474806260"/>
      </p:ext>
    </p:extLst>
  </p:cSld>
  <p:clrMapOvr>
    <a:masterClrMapping/>
  </p:clrMapOvr>
  <p:transition advTm="12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8064896" cy="6750374"/>
          </a:xfrm>
          <a:prstGeom prst="rect">
            <a:avLst/>
          </a:prstGeom>
        </p:spPr>
        <p:txBody>
          <a:bodyPr wrap="square">
            <a:spAutoFit/>
          </a:bodyPr>
          <a:lstStyle/>
          <a:p>
            <a:pPr algn="ctr">
              <a:lnSpc>
                <a:spcPct val="80000"/>
              </a:lnSpc>
            </a:pPr>
            <a:r>
              <a:rPr lang="ru-RU"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Ничто так не истощает и </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a:p>
            <a:pPr algn="ctr">
              <a:lnSpc>
                <a:spcPct val="80000"/>
              </a:lnSpc>
            </a:pPr>
            <a:r>
              <a:rPr lang="ru-RU"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не разрушает человека, </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a:p>
            <a:pPr algn="ctr">
              <a:lnSpc>
                <a:spcPct val="80000"/>
              </a:lnSpc>
            </a:pPr>
            <a:r>
              <a:rPr lang="ru-RU"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как продолжительное </a:t>
            </a: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a:p>
            <a:pPr algn="ctr">
              <a:lnSpc>
                <a:spcPct val="80000"/>
              </a:lnSpc>
            </a:pPr>
            <a:r>
              <a:rPr lang="ru-RU"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бездействие </a:t>
            </a: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a:t>
            </a:r>
            <a:endParaRPr lang="ru-RU"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a:p>
            <a:pPr algn="r">
              <a:lnSpc>
                <a:spcPct val="80000"/>
              </a:lnSpc>
            </a:pP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a:t>
            </a:r>
            <a:r>
              <a:rPr lang="ru-RU"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a:t>
            </a: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a:t>
            </a:r>
            <a:r>
              <a:rPr lang="ru-RU"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Аристотель</a:t>
            </a:r>
            <a:endParaRPr lang="ru-RU" sz="6000" b="1" dirty="0">
              <a:latin typeface="Lucida Console" pitchFamily="49" charset="0"/>
            </a:endParaRPr>
          </a:p>
        </p:txBody>
      </p:sp>
    </p:spTree>
  </p:cSld>
  <p:clrMapOvr>
    <a:masterClrMapping/>
  </p:clrMapOvr>
  <p:transition advTm="12000">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628800"/>
            <a:ext cx="7848872" cy="3277820"/>
          </a:xfrm>
          <a:prstGeom prst="rect">
            <a:avLst/>
          </a:prstGeom>
        </p:spPr>
        <p:txBody>
          <a:bodyPr wrap="square">
            <a:spAutoFit/>
          </a:bodyPr>
          <a:lstStyle/>
          <a:p>
            <a:pPr algn="ctr">
              <a:lnSpc>
                <a:spcPct val="115000"/>
              </a:lnSpc>
              <a:spcAft>
                <a:spcPts val="1000"/>
              </a:spcAft>
            </a:pPr>
            <a:r>
              <a:rPr lang="ru-RU"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Как заниматься спортом для здоровья?</a:t>
            </a:r>
          </a:p>
        </p:txBody>
      </p:sp>
    </p:spTree>
    <p:extLst>
      <p:ext uri="{BB962C8B-B14F-4D97-AF65-F5344CB8AC3E}">
        <p14:creationId xmlns="" xmlns:p14="http://schemas.microsoft.com/office/powerpoint/2010/main" val="2118244598"/>
      </p:ext>
    </p:extLst>
  </p:cSld>
  <p:clrMapOvr>
    <a:masterClrMapping/>
  </p:clrMapOvr>
  <p:transition advTm="12000">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7848872" cy="6651055"/>
          </a:xfrm>
          <a:prstGeom prst="rect">
            <a:avLst/>
          </a:prstGeom>
        </p:spPr>
        <p:txBody>
          <a:bodyPr wrap="square">
            <a:spAutoFit/>
          </a:bodyPr>
          <a:lstStyle/>
          <a:p>
            <a:pPr algn="just">
              <a:lnSpc>
                <a:spcPct val="115000"/>
              </a:lnSpc>
              <a:spcAft>
                <a:spcPts val="1000"/>
              </a:spcAft>
            </a:pP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Прежде всего, трезво оценивайте силы. В таком деле, как физические нагрузки, главное – не перестараться. Если вы - начинающий спортсмен, нужно особенно внимательно прислушиваться к собственным ощущениям. Не стоит заниматься «до упаду». Как только почувствуете, что мышцы потрудились достаточно, прекращайте выполнение упражнения. Не расстраивайтесь, если не получится сразу сделать много подходов или достигнуть определенного результата. Успехи придет постепенно с течением времени. Не навредите себе в таком благом намерении, как вести активный здоровый образ жизни</a:t>
            </a:r>
          </a:p>
        </p:txBody>
      </p:sp>
    </p:spTree>
    <p:extLst>
      <p:ext uri="{BB962C8B-B14F-4D97-AF65-F5344CB8AC3E}">
        <p14:creationId xmlns="" xmlns:p14="http://schemas.microsoft.com/office/powerpoint/2010/main" val="1038383753"/>
      </p:ext>
    </p:extLst>
  </p:cSld>
  <p:clrMapOvr>
    <a:masterClrMapping/>
  </p:clrMapOvr>
  <p:transition advTm="1200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скан Сыроватская\1 - 0004.tif"/>
          <p:cNvPicPr>
            <a:picLocks noChangeAspect="1" noChangeArrowheads="1"/>
          </p:cNvPicPr>
          <p:nvPr/>
        </p:nvPicPr>
        <p:blipFill>
          <a:blip r:embed="rId2" cstate="print"/>
          <a:srcRect r="31788" b="29830"/>
          <a:stretch>
            <a:fillRect/>
          </a:stretch>
        </p:blipFill>
        <p:spPr bwMode="auto">
          <a:xfrm>
            <a:off x="4788024" y="110965"/>
            <a:ext cx="3816424" cy="6602792"/>
          </a:xfrm>
          <a:prstGeom prst="rect">
            <a:avLst/>
          </a:prstGeom>
          <a:noFill/>
        </p:spPr>
      </p:pic>
      <p:sp>
        <p:nvSpPr>
          <p:cNvPr id="3" name="Прямоугольник 2"/>
          <p:cNvSpPr/>
          <p:nvPr/>
        </p:nvSpPr>
        <p:spPr>
          <a:xfrm>
            <a:off x="683568" y="2235031"/>
            <a:ext cx="3816424" cy="2862322"/>
          </a:xfrm>
          <a:prstGeom prst="rect">
            <a:avLst/>
          </a:prstGeom>
        </p:spPr>
        <p:txBody>
          <a:bodyPr wrap="square">
            <a:spAutoFit/>
          </a:bodyPr>
          <a:lstStyle/>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Учебник ориентирован на студентов высших и средних специальных заведений </a:t>
            </a:r>
          </a:p>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по биологическим, физкультурным, медицинским</a:t>
            </a:r>
          </a:p>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и педагогическим специальностям</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83568" y="260648"/>
            <a:ext cx="3816424"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Ч-5 Б25 </a:t>
            </a:r>
            <a:r>
              <a:rPr lang="ru-RU" b="1" dirty="0" err="1" smtClean="0">
                <a:latin typeface="Times New Roman" panose="02020603050405020304" pitchFamily="18" charset="0"/>
                <a:cs typeface="Times New Roman" panose="02020603050405020304" pitchFamily="18" charset="0"/>
              </a:rPr>
              <a:t>Бароненко</a:t>
            </a:r>
            <a:r>
              <a:rPr lang="ru-RU" b="1" dirty="0" smtClean="0">
                <a:latin typeface="Times New Roman" panose="02020603050405020304" pitchFamily="18" charset="0"/>
                <a:cs typeface="Times New Roman" panose="02020603050405020304" pitchFamily="18" charset="0"/>
              </a:rPr>
              <a:t>, В. А. Здоровье и физическая культура студента : учебное пособие / В. А. </a:t>
            </a:r>
            <a:r>
              <a:rPr lang="ru-RU" b="1" dirty="0" err="1" smtClean="0">
                <a:latin typeface="Times New Roman" panose="02020603050405020304" pitchFamily="18" charset="0"/>
                <a:cs typeface="Times New Roman" panose="02020603050405020304" pitchFamily="18" charset="0"/>
              </a:rPr>
              <a:t>Бароненко</a:t>
            </a:r>
            <a:r>
              <a:rPr lang="ru-RU" b="1" dirty="0" smtClean="0">
                <a:latin typeface="Times New Roman" panose="02020603050405020304" pitchFamily="18" charset="0"/>
                <a:cs typeface="Times New Roman" panose="02020603050405020304" pitchFamily="18" charset="0"/>
              </a:rPr>
              <a:t>, Л. А. </a:t>
            </a:r>
            <a:r>
              <a:rPr lang="ru-RU" b="1" dirty="0" err="1" smtClean="0">
                <a:latin typeface="Times New Roman" panose="02020603050405020304" pitchFamily="18" charset="0"/>
                <a:cs typeface="Times New Roman" panose="02020603050405020304" pitchFamily="18" charset="0"/>
              </a:rPr>
              <a:t>Рапопорт</a:t>
            </a:r>
            <a:r>
              <a:rPr lang="ru-RU" b="1" dirty="0" smtClean="0">
                <a:latin typeface="Times New Roman" panose="02020603050405020304" pitchFamily="18" charset="0"/>
                <a:cs typeface="Times New Roman" panose="02020603050405020304" pitchFamily="18" charset="0"/>
              </a:rPr>
              <a:t>. - 2-е изд. </a:t>
            </a:r>
            <a:r>
              <a:rPr lang="ru-RU" b="1" dirty="0" err="1" smtClean="0">
                <a:latin typeface="Times New Roman" panose="02020603050405020304" pitchFamily="18" charset="0"/>
                <a:cs typeface="Times New Roman" panose="02020603050405020304" pitchFamily="18" charset="0"/>
              </a:rPr>
              <a:t>перераб</a:t>
            </a:r>
            <a:r>
              <a:rPr lang="ru-RU" b="1" dirty="0" smtClean="0">
                <a:latin typeface="Times New Roman" panose="02020603050405020304" pitchFamily="18" charset="0"/>
                <a:cs typeface="Times New Roman" panose="02020603050405020304" pitchFamily="18" charset="0"/>
              </a:rPr>
              <a:t>. - М. : </a:t>
            </a:r>
            <a:r>
              <a:rPr lang="ru-RU" b="1" dirty="0" err="1" smtClean="0">
                <a:latin typeface="Times New Roman" panose="02020603050405020304" pitchFamily="18" charset="0"/>
                <a:cs typeface="Times New Roman" panose="02020603050405020304" pitchFamily="18" charset="0"/>
              </a:rPr>
              <a:t>Альфа-М</a:t>
            </a:r>
            <a:r>
              <a:rPr lang="ru-RU" b="1" dirty="0" smtClean="0">
                <a:latin typeface="Times New Roman" panose="02020603050405020304" pitchFamily="18" charset="0"/>
                <a:cs typeface="Times New Roman" panose="02020603050405020304" pitchFamily="18" charset="0"/>
              </a:rPr>
              <a:t> - </a:t>
            </a:r>
            <a:r>
              <a:rPr lang="ru-RU" b="1" dirty="0" err="1" smtClean="0">
                <a:latin typeface="Times New Roman" panose="02020603050405020304" pitchFamily="18" charset="0"/>
                <a:cs typeface="Times New Roman" panose="02020603050405020304" pitchFamily="18" charset="0"/>
              </a:rPr>
              <a:t>Инфра-М</a:t>
            </a:r>
            <a:r>
              <a:rPr lang="ru-RU" b="1" dirty="0" smtClean="0">
                <a:latin typeface="Times New Roman" panose="02020603050405020304" pitchFamily="18" charset="0"/>
                <a:cs typeface="Times New Roman" panose="02020603050405020304" pitchFamily="18" charset="0"/>
              </a:rPr>
              <a:t>, 2014. - 336 с.</a:t>
            </a:r>
            <a:endParaRPr lang="ru-RU" b="1" dirty="0">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Новая папка\картинки\rcjKqKeLi.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236290"/>
            <a:ext cx="7920880" cy="650507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advTm="12000">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1"/>
            <a:ext cx="8136904" cy="6670993"/>
          </a:xfrm>
          <a:prstGeom prst="rect">
            <a:avLst/>
          </a:prstGeom>
        </p:spPr>
        <p:txBody>
          <a:bodyPr wrap="square">
            <a:spAutoFit/>
          </a:bodyPr>
          <a:lstStyle/>
          <a:p>
            <a:pPr algn="ctr">
              <a:lnSpc>
                <a:spcPct val="115000"/>
              </a:lnSpc>
              <a:spcAft>
                <a:spcPts val="1000"/>
              </a:spcAft>
            </a:pPr>
            <a:r>
              <a:rPr lang="ru-RU" sz="3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Дозируйте нагрузки в зависимости от возраста. Понятное дело, что маленьким детям, подросткам и пожилым людям противопоказаны нагрузки, связанные, например, с поднятием тяжести. Мужчинам и женщинам среднего возраста можно работать над определенными группами мышц, которые считаются проблемными</a:t>
            </a:r>
          </a:p>
        </p:txBody>
      </p:sp>
    </p:spTree>
    <p:extLst>
      <p:ext uri="{BB962C8B-B14F-4D97-AF65-F5344CB8AC3E}">
        <p14:creationId xmlns="" xmlns:p14="http://schemas.microsoft.com/office/powerpoint/2010/main" val="460201918"/>
      </p:ext>
    </p:extLst>
  </p:cSld>
  <p:clrMapOvr>
    <a:masterClrMapping/>
  </p:clrMapOvr>
  <p:transition advTm="12000">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Новая папка\картинки\trenirovki-dom-zal.jpg"/>
          <p:cNvPicPr>
            <a:picLocks noChangeAspect="1" noChangeArrowheads="1"/>
          </p:cNvPicPr>
          <p:nvPr/>
        </p:nvPicPr>
        <p:blipFill>
          <a:blip r:embed="rId2" cstate="print"/>
          <a:srcRect/>
          <a:stretch>
            <a:fillRect/>
          </a:stretch>
        </p:blipFill>
        <p:spPr bwMode="auto">
          <a:xfrm>
            <a:off x="683568" y="188640"/>
            <a:ext cx="7704856" cy="6480720"/>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скан Сыроватская\1 - 0005.tif"/>
          <p:cNvPicPr>
            <a:picLocks noChangeAspect="1" noChangeArrowheads="1"/>
          </p:cNvPicPr>
          <p:nvPr/>
        </p:nvPicPr>
        <p:blipFill>
          <a:blip r:embed="rId2" cstate="print"/>
          <a:srcRect r="35557" b="34254"/>
          <a:stretch>
            <a:fillRect/>
          </a:stretch>
        </p:blipFill>
        <p:spPr bwMode="auto">
          <a:xfrm>
            <a:off x="4716016" y="188060"/>
            <a:ext cx="3816424" cy="6601514"/>
          </a:xfrm>
          <a:prstGeom prst="rect">
            <a:avLst/>
          </a:prstGeom>
          <a:noFill/>
        </p:spPr>
      </p:pic>
      <p:sp>
        <p:nvSpPr>
          <p:cNvPr id="3" name="Прямоугольник 2"/>
          <p:cNvSpPr/>
          <p:nvPr/>
        </p:nvSpPr>
        <p:spPr>
          <a:xfrm>
            <a:off x="611560" y="1772816"/>
            <a:ext cx="3960440" cy="3785652"/>
          </a:xfrm>
          <a:prstGeom prst="rect">
            <a:avLst/>
          </a:prstGeom>
        </p:spPr>
        <p:txBody>
          <a:bodyPr wrap="square">
            <a:spAutoFit/>
          </a:bodyPr>
          <a:lstStyle/>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основе монографии лежит исследование, проведенное по единой методике в 8 городах РФ и 2 городах Белоруссии в 2009 году. Исследуется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влияние на здоровье студенческой молодежи таких факторов, как качество питания, физические и умственные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нагрузки</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11560" y="260648"/>
            <a:ext cx="3888432"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Р11 З-46 Здоровье студентов : социологический анализ / ред. И. В. Журавлева. - М. : </a:t>
            </a:r>
            <a:r>
              <a:rPr lang="ru-RU" b="1" dirty="0" err="1" smtClean="0">
                <a:latin typeface="Times New Roman" panose="02020603050405020304" pitchFamily="18" charset="0"/>
                <a:cs typeface="Times New Roman" panose="02020603050405020304" pitchFamily="18" charset="0"/>
              </a:rPr>
              <a:t>Инфра-М</a:t>
            </a:r>
            <a:r>
              <a:rPr lang="ru-RU" b="1" dirty="0" smtClean="0">
                <a:latin typeface="Times New Roman" panose="02020603050405020304" pitchFamily="18" charset="0"/>
                <a:cs typeface="Times New Roman" panose="02020603050405020304" pitchFamily="18" charset="0"/>
              </a:rPr>
              <a:t>, 2015. - 272 с.</a:t>
            </a:r>
            <a:endParaRPr lang="ru-RU" dirty="0">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8064896" cy="6662337"/>
          </a:xfrm>
          <a:prstGeom prst="rect">
            <a:avLst/>
          </a:prstGeom>
        </p:spPr>
        <p:txBody>
          <a:bodyPr wrap="square">
            <a:spAutoFit/>
          </a:bodyPr>
          <a:lstStyle/>
          <a:p>
            <a:pPr algn="ctr">
              <a:lnSpc>
                <a:spcPct val="115000"/>
              </a:lnSpc>
              <a:spcAft>
                <a:spcPts val="1000"/>
              </a:spcAft>
            </a:pPr>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Тренировки должны быть регулярными. Только тогда возможно достижение желаемого результата. А если ваши занятия спортом ограничатся посещением спортзала дважды или трижды за полгода, спорт и здоровый образ жизни никак на вас не повлияют.</a:t>
            </a:r>
          </a:p>
          <a:p>
            <a:pPr algn="ctr">
              <a:lnSpc>
                <a:spcPct val="115000"/>
              </a:lnSpc>
              <a:spcAft>
                <a:spcPts val="1000"/>
              </a:spcAft>
            </a:pPr>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Если вы решили заниматься дома, ничего не должно отвлекать от поставленной задачи, так что предупредите всех близких, что ближайший час или два вас нельзя беспокоить. А лучше пригласите их тренироваться вместе с вами. Так намного веселее и </a:t>
            </a:r>
            <a:r>
              <a:rPr lang="ru-RU" sz="2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проще</a:t>
            </a:r>
            <a:endPar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2229802988"/>
      </p:ext>
    </p:extLst>
  </p:cSld>
  <p:clrMapOvr>
    <a:masterClrMapping/>
  </p:clrMapOvr>
  <p:transition advTm="12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520" y="188640"/>
            <a:ext cx="9505056" cy="769441"/>
          </a:xfrm>
          <a:prstGeom prst="rect">
            <a:avLst/>
          </a:prstGeom>
        </p:spPr>
        <p:txBody>
          <a:bodyPr wrap="square">
            <a:spAutoFit/>
          </a:bodyPr>
          <a:lstStyle/>
          <a:p>
            <a:pPr algn="ctr"/>
            <a:r>
              <a:rPr lang="ru-RU"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Движение – это жизнь!!!</a:t>
            </a:r>
          </a:p>
        </p:txBody>
      </p:sp>
      <p:pic>
        <p:nvPicPr>
          <p:cNvPr id="30722" name="Picture 2" descr="G:\Новая папка\картинки\sport.jpg"/>
          <p:cNvPicPr>
            <a:picLocks noChangeAspect="1" noChangeArrowheads="1"/>
          </p:cNvPicPr>
          <p:nvPr/>
        </p:nvPicPr>
        <p:blipFill>
          <a:blip r:embed="rId2" cstate="print"/>
          <a:srcRect/>
          <a:stretch>
            <a:fillRect/>
          </a:stretch>
        </p:blipFill>
        <p:spPr bwMode="auto">
          <a:xfrm>
            <a:off x="251520" y="1044922"/>
            <a:ext cx="8784976" cy="5624438"/>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G:\Новая папка\картинки\blog_issue_102521_1312904762.jpg"/>
          <p:cNvPicPr>
            <a:picLocks noChangeAspect="1" noChangeArrowheads="1"/>
          </p:cNvPicPr>
          <p:nvPr/>
        </p:nvPicPr>
        <p:blipFill>
          <a:blip r:embed="rId2" cstate="print"/>
          <a:srcRect/>
          <a:stretch>
            <a:fillRect/>
          </a:stretch>
        </p:blipFill>
        <p:spPr bwMode="auto">
          <a:xfrm>
            <a:off x="755576" y="332656"/>
            <a:ext cx="7704856" cy="3009900"/>
          </a:xfrm>
          <a:prstGeom prst="rect">
            <a:avLst/>
          </a:prstGeom>
          <a:noFill/>
        </p:spPr>
      </p:pic>
      <p:pic>
        <p:nvPicPr>
          <p:cNvPr id="9220" name="Picture 4" descr="G:\Новая папка\картинки\pe_3(1).jpg"/>
          <p:cNvPicPr>
            <a:picLocks noChangeAspect="1" noChangeArrowheads="1"/>
          </p:cNvPicPr>
          <p:nvPr/>
        </p:nvPicPr>
        <p:blipFill>
          <a:blip r:embed="rId3" cstate="print"/>
          <a:srcRect/>
          <a:stretch>
            <a:fillRect/>
          </a:stretch>
        </p:blipFill>
        <p:spPr bwMode="auto">
          <a:xfrm flipH="1">
            <a:off x="683568" y="3068960"/>
            <a:ext cx="7776864" cy="3600400"/>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60648"/>
            <a:ext cx="7992888" cy="6501075"/>
          </a:xfrm>
          <a:prstGeom prst="rect">
            <a:avLst/>
          </a:prstGeom>
        </p:spPr>
        <p:txBody>
          <a:bodyPr wrap="square">
            <a:spAutoFit/>
          </a:bodyPr>
          <a:lstStyle/>
          <a:p>
            <a:pPr algn="ctr">
              <a:lnSpc>
                <a:spcPct val="115000"/>
              </a:lnSpc>
              <a:spcAft>
                <a:spcPts val="1000"/>
              </a:spcAft>
            </a:pPr>
            <a:r>
              <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Однако при всем желании не всегда есть возможность заняться любимым видом спорта. Возможно, нет условий для занятий, возможно, нет финансовых возможностей, чтобы оплачивать услуги тренера и покупать экипировку, а, может быть, начинать заниматься просто поздно. Не стоит отчаиваться! Мы предлагаем обзор самых доступных для новичков видов спорта, которые помогут держать себя в форме без особых затрат. Выбирайте то, что вам по душе и </a:t>
            </a: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вперед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391355622"/>
      </p:ext>
    </p:extLst>
  </p:cSld>
  <p:clrMapOvr>
    <a:masterClrMapping/>
  </p:clrMapOvr>
  <p:transition advTm="12000">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скан Сыроватская\1 - 0006.tif"/>
          <p:cNvPicPr>
            <a:picLocks noChangeAspect="1" noChangeArrowheads="1"/>
          </p:cNvPicPr>
          <p:nvPr/>
        </p:nvPicPr>
        <p:blipFill>
          <a:blip r:embed="rId2" cstate="print"/>
          <a:srcRect r="38098" b="34852"/>
          <a:stretch>
            <a:fillRect/>
          </a:stretch>
        </p:blipFill>
        <p:spPr bwMode="auto">
          <a:xfrm>
            <a:off x="4644008" y="260648"/>
            <a:ext cx="3960440" cy="6480720"/>
          </a:xfrm>
          <a:prstGeom prst="rect">
            <a:avLst/>
          </a:prstGeom>
          <a:noFill/>
        </p:spPr>
      </p:pic>
      <p:sp>
        <p:nvSpPr>
          <p:cNvPr id="3" name="Прямоугольник 2"/>
          <p:cNvSpPr/>
          <p:nvPr/>
        </p:nvSpPr>
        <p:spPr>
          <a:xfrm>
            <a:off x="755576" y="260648"/>
            <a:ext cx="3600400"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Б1 Я14 Яблоков, А. В. Россия: здоровье природы и людей / А. В. Яблоков. - М. : ГАЛЛЕЯ- ПРИНТ, 2007. - 224 с.</a:t>
            </a:r>
            <a:endParaRPr lang="ru-RU"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55576" y="1700808"/>
            <a:ext cx="3600400" cy="2862322"/>
          </a:xfrm>
          <a:prstGeom prst="rect">
            <a:avLst/>
          </a:prstGeom>
        </p:spPr>
        <p:txBody>
          <a:bodyPr wrap="square">
            <a:spAutoFit/>
          </a:bodyPr>
          <a:lstStyle/>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книге, на основе официальных документов и других данных, характеризуется состояние окружающей среды в каждом из регионов России </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Новая папка\картинки\sport_ia_vibirayu.jpg"/>
          <p:cNvPicPr>
            <a:picLocks noChangeAspect="1" noChangeArrowheads="1"/>
          </p:cNvPicPr>
          <p:nvPr/>
        </p:nvPicPr>
        <p:blipFill>
          <a:blip r:embed="rId2" cstate="print"/>
          <a:srcRect/>
          <a:stretch>
            <a:fillRect/>
          </a:stretch>
        </p:blipFill>
        <p:spPr bwMode="auto">
          <a:xfrm>
            <a:off x="467544" y="188640"/>
            <a:ext cx="8064896" cy="6552728"/>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556792"/>
            <a:ext cx="8208912" cy="2350580"/>
          </a:xfrm>
          <a:prstGeom prst="rect">
            <a:avLst/>
          </a:prstGeom>
        </p:spPr>
        <p:txBody>
          <a:bodyPr wrap="square">
            <a:spAutoFit/>
          </a:bodyPr>
          <a:lstStyle/>
          <a:p>
            <a:pPr algn="ctr">
              <a:lnSpc>
                <a:spcPct val="115000"/>
              </a:lnSpc>
              <a:spcAft>
                <a:spcPts val="1000"/>
              </a:spcAft>
            </a:pPr>
            <a:r>
              <a:rPr lang="ru-RU"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Спорт для начинающих</a:t>
            </a:r>
          </a:p>
        </p:txBody>
      </p:sp>
    </p:spTree>
    <p:extLst>
      <p:ext uri="{BB962C8B-B14F-4D97-AF65-F5344CB8AC3E}">
        <p14:creationId xmlns="" xmlns:p14="http://schemas.microsoft.com/office/powerpoint/2010/main" val="3269328787"/>
      </p:ext>
    </p:extLst>
  </p:cSld>
  <p:clrMapOvr>
    <a:masterClrMapping/>
  </p:clrMapOvr>
  <p:transition advTm="12000">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88640"/>
            <a:ext cx="7776864" cy="2462213"/>
          </a:xfrm>
          <a:prstGeom prst="rect">
            <a:avLst/>
          </a:prstGeom>
        </p:spPr>
        <p:txBody>
          <a:bodyPr wrap="square">
            <a:spAutoFit/>
          </a:bodyPr>
          <a:lstStyle/>
          <a:p>
            <a:pPr algn="ct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Утренняя гимнастика способствует более быстрому приведению организма в рабочее состояние после пробуждения. Поддержанию высокого уровня работоспособности в течении рабочего дня, совершенствование координации нервно-мышечного аппарата, деятельности </a:t>
            </a:r>
            <a:r>
              <a:rPr lang="ru-RU" sz="2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сердечно-сосудистой</a:t>
            </a: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и  дыхательной систем</a:t>
            </a:r>
          </a:p>
        </p:txBody>
      </p:sp>
      <p:pic>
        <p:nvPicPr>
          <p:cNvPr id="3074" name="Picture 2" descr="G:\Новая папка\картинки\BingImages_8068.png"/>
          <p:cNvPicPr>
            <a:picLocks noChangeAspect="1" noChangeArrowheads="1"/>
          </p:cNvPicPr>
          <p:nvPr/>
        </p:nvPicPr>
        <p:blipFill>
          <a:blip r:embed="rId2" cstate="print"/>
          <a:srcRect/>
          <a:stretch>
            <a:fillRect/>
          </a:stretch>
        </p:blipFill>
        <p:spPr bwMode="auto">
          <a:xfrm>
            <a:off x="827584" y="2708920"/>
            <a:ext cx="7560840" cy="3960440"/>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16632"/>
            <a:ext cx="8280920" cy="2862322"/>
          </a:xfrm>
          <a:prstGeom prst="rect">
            <a:avLst/>
          </a:prstGeom>
        </p:spPr>
        <p:txBody>
          <a:bodyPr wrap="square">
            <a:spAutoFit/>
          </a:bodyPr>
          <a:lstStyle/>
          <a:p>
            <a:pPr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Особенности ритмической гимнастики состоит в том, что темп движений и  интенсивность выполнения упражнений  задаётся ритмом музыкального сопровождения. В ней используется комплекс различных средств оказывающих влияние на организм. Так  серии беговых и прыжковых  упражнений  влияют на </a:t>
            </a:r>
            <a:r>
              <a:rPr lang="ru-RU" sz="2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сердечно-сосудистую</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систему; наклоны и приседания- на двигательный аппарат  ; методы  </a:t>
            </a:r>
            <a:r>
              <a:rPr lang="ru-RU" sz="2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релоксации</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и самовнушения -  на центральную нервную систему </a:t>
            </a:r>
          </a:p>
        </p:txBody>
      </p:sp>
      <p:pic>
        <p:nvPicPr>
          <p:cNvPr id="4098" name="Picture 2" descr="G:\Новая папка\картинки\ritmicheskaja-gimnastika-uprazneniya-640x381.jpg"/>
          <p:cNvPicPr>
            <a:picLocks noChangeAspect="1" noChangeArrowheads="1"/>
          </p:cNvPicPr>
          <p:nvPr/>
        </p:nvPicPr>
        <p:blipFill>
          <a:blip r:embed="rId2" cstate="print"/>
          <a:srcRect/>
          <a:stretch>
            <a:fillRect/>
          </a:stretch>
        </p:blipFill>
        <p:spPr bwMode="auto">
          <a:xfrm>
            <a:off x="683568" y="2924944"/>
            <a:ext cx="7704856" cy="3789040"/>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3672408" cy="258532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a:latin typeface="Times New Roman" panose="02020603050405020304" pitchFamily="18" charset="0"/>
                <a:cs typeface="Times New Roman" panose="02020603050405020304" pitchFamily="18" charset="0"/>
              </a:rPr>
              <a:t>Ч-51 Г61 Головко, Н. Г. Учебно-методическое руководство по дисциплине "Физическая культура" для студентов вузов России. Т. </a:t>
            </a:r>
            <a:r>
              <a:rPr lang="ru-RU" b="1" dirty="0" smtClean="0">
                <a:latin typeface="Times New Roman" panose="02020603050405020304" pitchFamily="18" charset="0"/>
                <a:cs typeface="Times New Roman" panose="02020603050405020304" pitchFamily="18" charset="0"/>
              </a:rPr>
              <a:t>1-4 </a:t>
            </a:r>
            <a:r>
              <a:rPr lang="ru-RU" b="1" dirty="0">
                <a:latin typeface="Times New Roman" panose="02020603050405020304" pitchFamily="18" charset="0"/>
                <a:cs typeface="Times New Roman" panose="02020603050405020304" pitchFamily="18" charset="0"/>
              </a:rPr>
              <a:t>: учебное пособие / Н. Г. Головко ; </a:t>
            </a:r>
            <a:r>
              <a:rPr lang="ru-RU" b="1" dirty="0" err="1">
                <a:latin typeface="Times New Roman" panose="02020603050405020304" pitchFamily="18" charset="0"/>
                <a:cs typeface="Times New Roman" panose="02020603050405020304" pitchFamily="18" charset="0"/>
              </a:rPr>
              <a:t>БелГСХА</a:t>
            </a:r>
            <a:r>
              <a:rPr lang="ru-RU" b="1" dirty="0">
                <a:latin typeface="Times New Roman" panose="02020603050405020304" pitchFamily="18" charset="0"/>
                <a:cs typeface="Times New Roman" panose="02020603050405020304" pitchFamily="18" charset="0"/>
              </a:rPr>
              <a:t> им. В.Я. Горина. - Белгород : Изд-во </a:t>
            </a:r>
            <a:r>
              <a:rPr lang="ru-RU" b="1" dirty="0" err="1">
                <a:latin typeface="Times New Roman" panose="02020603050405020304" pitchFamily="18" charset="0"/>
                <a:cs typeface="Times New Roman" panose="02020603050405020304" pitchFamily="18" charset="0"/>
              </a:rPr>
              <a:t>БелГСХА</a:t>
            </a:r>
            <a:r>
              <a:rPr lang="ru-RU" b="1" dirty="0">
                <a:latin typeface="Times New Roman" panose="02020603050405020304" pitchFamily="18" charset="0"/>
                <a:cs typeface="Times New Roman" panose="02020603050405020304" pitchFamily="18" charset="0"/>
              </a:rPr>
              <a:t> им. В.Я. Горина, 2013. - 607 с.</a:t>
            </a:r>
          </a:p>
        </p:txBody>
      </p:sp>
      <p:sp>
        <p:nvSpPr>
          <p:cNvPr id="5" name="Прямоугольник 4"/>
          <p:cNvSpPr/>
          <p:nvPr/>
        </p:nvSpPr>
        <p:spPr>
          <a:xfrm>
            <a:off x="611560" y="2924944"/>
            <a:ext cx="3672408" cy="3477875"/>
          </a:xfrm>
          <a:prstGeom prst="rect">
            <a:avLst/>
          </a:prstGeom>
        </p:spPr>
        <p:txBody>
          <a:bodyPr wrap="square">
            <a:spAutoFit/>
          </a:bodyPr>
          <a:lstStyle/>
          <a:p>
            <a:pPr algn="just"/>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учебном пособии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представлены статьи по актуальным проблемам физического воспитания и спорта,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рекреации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и медико-биологического обеспечения физической культуры и спорта</a:t>
            </a:r>
          </a:p>
        </p:txBody>
      </p:sp>
      <p:pic>
        <p:nvPicPr>
          <p:cNvPr id="6" name="Picture 2" descr="G:\скан Сыроватская\1 - 0013.tif"/>
          <p:cNvPicPr>
            <a:picLocks noChangeAspect="1" noChangeArrowheads="1"/>
          </p:cNvPicPr>
          <p:nvPr/>
        </p:nvPicPr>
        <p:blipFill>
          <a:blip r:embed="rId2" cstate="print"/>
          <a:srcRect l="1987" t="1448" r="32434" b="33380"/>
          <a:stretch>
            <a:fillRect/>
          </a:stretch>
        </p:blipFill>
        <p:spPr bwMode="auto">
          <a:xfrm>
            <a:off x="4788024" y="260648"/>
            <a:ext cx="3888432" cy="6597352"/>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260649"/>
            <a:ext cx="7920880" cy="2400657"/>
          </a:xfrm>
          <a:prstGeom prst="rect">
            <a:avLst/>
          </a:prstGeom>
        </p:spPr>
        <p:txBody>
          <a:bodyPr wrap="square">
            <a:spAutoFit/>
          </a:bodyPr>
          <a:lstStyle/>
          <a:p>
            <a:pPr algn="ctr"/>
            <a:r>
              <a:rPr lang="ru-RU"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Занятия атлетической гимнастикой  вызывают выраженные морфофункциональные изменения  (преимущественно нервно-мышечного аппарата): гипертрофию мышечных волокон  и увеличение физиологического поперечника мышц; рост мышечной массы, силы и силовой выносливости  </a:t>
            </a:r>
          </a:p>
          <a:p>
            <a:endParaRPr lang="ru-RU" dirty="0"/>
          </a:p>
        </p:txBody>
      </p:sp>
      <p:pic>
        <p:nvPicPr>
          <p:cNvPr id="3" name="Picture 3" descr="G:\Новая папка\картинки\healthy-fit-couple.jpg"/>
          <p:cNvPicPr>
            <a:picLocks noChangeAspect="1" noChangeArrowheads="1"/>
          </p:cNvPicPr>
          <p:nvPr/>
        </p:nvPicPr>
        <p:blipFill>
          <a:blip r:embed="rId2" cstate="print"/>
          <a:srcRect/>
          <a:stretch>
            <a:fillRect/>
          </a:stretch>
        </p:blipFill>
        <p:spPr bwMode="auto">
          <a:xfrm>
            <a:off x="1907704" y="2348880"/>
            <a:ext cx="5400600" cy="4320480"/>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88640"/>
            <a:ext cx="7632848" cy="3293209"/>
          </a:xfrm>
          <a:prstGeom prst="rect">
            <a:avLst/>
          </a:prstGeom>
        </p:spPr>
        <p:txBody>
          <a:bodyPr wrap="square">
            <a:spAutoFit/>
          </a:bodyPr>
          <a:lstStyle/>
          <a:p>
            <a:pPr algn="ctr">
              <a:lnSpc>
                <a:spcPct val="80000"/>
              </a:lnSpc>
              <a:buNone/>
            </a:pP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Аэробика – это система физических упражнений, энергообеспечение которых осуществляется за счёт  использования кислорода. К аэробным относятся только те циклические упражнения в которых участвует не менее 2/3 мышечной массы тела. Для достижения  положительного  эффекта продолжительность выполнения аэробных упражнений должна быть не менее 20-30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минут.</a:t>
            </a:r>
          </a:p>
          <a:p>
            <a:pPr algn="ctr">
              <a:lnSpc>
                <a:spcPct val="80000"/>
              </a:lnSpc>
              <a:buNone/>
            </a:pP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Аэробика направлена, на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развитие общей выносливости характерны  важнейшие морфофункциональные изменения системы кровообращения и дыхания, повышения сократительной и  насосной функции сердца</a:t>
            </a:r>
          </a:p>
        </p:txBody>
      </p:sp>
      <p:pic>
        <p:nvPicPr>
          <p:cNvPr id="5122" name="Picture 2" descr="G:\Новая папка\картинки\Виды-аэробики.jpg"/>
          <p:cNvPicPr>
            <a:picLocks noChangeAspect="1" noChangeArrowheads="1"/>
          </p:cNvPicPr>
          <p:nvPr/>
        </p:nvPicPr>
        <p:blipFill>
          <a:blip r:embed="rId2" cstate="print"/>
          <a:srcRect/>
          <a:stretch>
            <a:fillRect/>
          </a:stretch>
        </p:blipFill>
        <p:spPr bwMode="auto">
          <a:xfrm>
            <a:off x="1005508" y="3547383"/>
            <a:ext cx="7344816" cy="3232135"/>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1" name="Rectangle 3"/>
          <p:cNvSpPr>
            <a:spLocks noChangeArrowheads="1"/>
          </p:cNvSpPr>
          <p:nvPr/>
        </p:nvSpPr>
        <p:spPr bwMode="auto">
          <a:xfrm>
            <a:off x="539552" y="259024"/>
            <a:ext cx="8136904" cy="71096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В условиях современного мира с появлением устройств, облегчающих трудовую деятельность (компьютер, техническое оборудование) резко сократилась двигательная активность людей по сравнению с предыдущими десятилетиями. Это, в конечном итоге, приводит к снижению функциональных возможностей человека, а также к различного рода заболеваниям. Сегодня чисто физический труд не играет существенной роли, его заменяет умственный. Интеллектуальный труд резко снижает работоспособность </a:t>
            </a: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организма</a:t>
            </a:r>
            <a:r>
              <a:rPr lang="ru-RU" sz="2800" dirty="0" smtClean="0"/>
              <a:t> </a:t>
            </a:r>
            <a:endParaRPr lang="ru-RU" sz="2800" dirty="0"/>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600" b="1" i="0" u="none" strike="noStrike" cap="all" normalizeH="0" baseline="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spTree>
  </p:cSld>
  <p:clrMapOvr>
    <a:masterClrMapping/>
  </p:clrMapOvr>
  <p:transition advTm="12000">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188640"/>
            <a:ext cx="7992888" cy="2308324"/>
          </a:xfrm>
          <a:prstGeom prst="rect">
            <a:avLst/>
          </a:prstGeom>
        </p:spPr>
        <p:txBody>
          <a:bodyPr wrap="square">
            <a:spAutoFit/>
          </a:bodyPr>
          <a:lstStyle/>
          <a:p>
            <a:pPr algn="ctr">
              <a:defRPr/>
            </a:pP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Оздоровительная ходьба - оптимальное начало здорового образа жизни.</a:t>
            </a:r>
          </a:p>
          <a:p>
            <a:pPr algn="ctr">
              <a:defRPr/>
            </a:pP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Оздоровительная ходьба – самый простой, доступный и бесплатный способ укрепить своё здоровье. Она идеально подходит для всех возрастов и не имеет противопоказаний</a:t>
            </a:r>
          </a:p>
        </p:txBody>
      </p:sp>
      <p:pic>
        <p:nvPicPr>
          <p:cNvPr id="28674" name="Picture 2" descr="&amp;Kcy;&amp;acy;&amp;rcy;&amp;tcy;&amp;icy;&amp;ncy;&amp;kcy;&amp;icy; &amp;pcy;&amp;ocy; &amp;zcy;&amp;acy;&amp;pcy;&amp;rcy;&amp;ocy;&amp;scy;&amp;ucy; &amp;Ocy;&amp;zcy;&amp;dcy;&amp;ocy;&amp;rcy;&amp;ocy;&amp;vcy;&amp;icy;&amp;tcy;&amp;iecy;&amp;lcy;&amp;softcy;&amp;ncy;&amp;acy;&amp;yacy; &amp;khcy;&amp;ocy;&amp;dcy;&amp;softcy;&amp;bcy;&amp;acy;"/>
          <p:cNvPicPr>
            <a:picLocks noChangeAspect="1" noChangeArrowheads="1"/>
          </p:cNvPicPr>
          <p:nvPr/>
        </p:nvPicPr>
        <p:blipFill>
          <a:blip r:embed="rId2" cstate="print"/>
          <a:srcRect/>
          <a:stretch>
            <a:fillRect/>
          </a:stretch>
        </p:blipFill>
        <p:spPr bwMode="auto">
          <a:xfrm>
            <a:off x="611560" y="2780928"/>
            <a:ext cx="7848872" cy="3960440"/>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скан Сыроватская\1 - 0009.tif"/>
          <p:cNvPicPr>
            <a:picLocks noChangeAspect="1" noChangeArrowheads="1"/>
          </p:cNvPicPr>
          <p:nvPr/>
        </p:nvPicPr>
        <p:blipFill>
          <a:blip r:embed="rId2" cstate="print"/>
          <a:srcRect r="31914" b="30980"/>
          <a:stretch>
            <a:fillRect/>
          </a:stretch>
        </p:blipFill>
        <p:spPr bwMode="auto">
          <a:xfrm>
            <a:off x="4572000" y="231304"/>
            <a:ext cx="4032448" cy="6510064"/>
          </a:xfrm>
          <a:prstGeom prst="rect">
            <a:avLst/>
          </a:prstGeom>
          <a:ln>
            <a:noFill/>
          </a:ln>
          <a:effectLst>
            <a:outerShdw blurRad="190500" algn="tl" rotWithShape="0">
              <a:srgbClr val="000000">
                <a:alpha val="70000"/>
              </a:srgbClr>
            </a:outerShdw>
          </a:effectLst>
        </p:spPr>
      </p:pic>
      <p:sp>
        <p:nvSpPr>
          <p:cNvPr id="2" name="Прямоугольник 1"/>
          <p:cNvSpPr/>
          <p:nvPr/>
        </p:nvSpPr>
        <p:spPr>
          <a:xfrm>
            <a:off x="467544" y="231304"/>
            <a:ext cx="3888432" cy="258532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Ч-5 Г61 Головко</a:t>
            </a:r>
            <a:r>
              <a:rPr lang="ru-RU" b="1" dirty="0">
                <a:latin typeface="Times New Roman" panose="02020603050405020304" pitchFamily="18" charset="0"/>
                <a:cs typeface="Times New Roman" panose="02020603050405020304" pitchFamily="18" charset="0"/>
              </a:rPr>
              <a:t>, Н. Г. </a:t>
            </a:r>
            <a:r>
              <a:rPr lang="ru-RU" b="1" dirty="0" smtClean="0">
                <a:latin typeface="Times New Roman" panose="02020603050405020304" pitchFamily="18" charset="0"/>
                <a:cs typeface="Times New Roman" panose="02020603050405020304" pitchFamily="18" charset="0"/>
              </a:rPr>
              <a:t>Организация физкультурно-массовых </a:t>
            </a:r>
            <a:r>
              <a:rPr lang="ru-RU" b="1" dirty="0">
                <a:latin typeface="Times New Roman" panose="02020603050405020304" pitchFamily="18" charset="0"/>
                <a:cs typeface="Times New Roman" panose="02020603050405020304" pitchFamily="18" charset="0"/>
              </a:rPr>
              <a:t>мероприятий на спортивно-оздоровительных базах отдыха среди студенческой молодежи : методическое пособие / Н. Г. Головко ; </a:t>
            </a:r>
            <a:r>
              <a:rPr lang="ru-RU" b="1" dirty="0" err="1">
                <a:latin typeface="Times New Roman" panose="02020603050405020304" pitchFamily="18" charset="0"/>
                <a:cs typeface="Times New Roman" panose="02020603050405020304" pitchFamily="18" charset="0"/>
              </a:rPr>
              <a:t>БелГСХА</a:t>
            </a:r>
            <a:r>
              <a:rPr lang="ru-RU" b="1" dirty="0">
                <a:latin typeface="Times New Roman" panose="02020603050405020304" pitchFamily="18" charset="0"/>
                <a:cs typeface="Times New Roman" panose="02020603050405020304" pitchFamily="18" charset="0"/>
              </a:rPr>
              <a:t>. - Белгород : Изд-во </a:t>
            </a:r>
            <a:r>
              <a:rPr lang="ru-RU" b="1" dirty="0" err="1">
                <a:latin typeface="Times New Roman" panose="02020603050405020304" pitchFamily="18" charset="0"/>
                <a:cs typeface="Times New Roman" panose="02020603050405020304" pitchFamily="18" charset="0"/>
              </a:rPr>
              <a:t>БелГСХА</a:t>
            </a:r>
            <a:r>
              <a:rPr lang="ru-RU" b="1" dirty="0">
                <a:latin typeface="Times New Roman" panose="02020603050405020304" pitchFamily="18" charset="0"/>
                <a:cs typeface="Times New Roman" panose="02020603050405020304" pitchFamily="18" charset="0"/>
              </a:rPr>
              <a:t>, 2008. - 31 с.</a:t>
            </a:r>
          </a:p>
        </p:txBody>
      </p:sp>
      <p:sp>
        <p:nvSpPr>
          <p:cNvPr id="3" name="Прямоугольник 2"/>
          <p:cNvSpPr/>
          <p:nvPr/>
        </p:nvSpPr>
        <p:spPr>
          <a:xfrm>
            <a:off x="467544" y="3068960"/>
            <a:ext cx="3960440" cy="3477875"/>
          </a:xfrm>
          <a:prstGeom prst="rect">
            <a:avLst/>
          </a:prstGeom>
        </p:spPr>
        <p:txBody>
          <a:bodyPr wrap="square">
            <a:spAutoFit/>
          </a:bodyPr>
          <a:lstStyle/>
          <a:p>
            <a:pPr algn="just"/>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Материалы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методического пособия представляют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теоретический и практический интерес для докторантов, аспирантов, магистров, тренеров, спортсменов, преподавателей, научных работников, студентов</a:t>
            </a:r>
          </a:p>
        </p:txBody>
      </p:sp>
    </p:spTree>
  </p:cSld>
  <p:clrMapOvr>
    <a:masterClrMapping/>
  </p:clrMapOvr>
  <p:transition advTm="12000">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208912" cy="2985433"/>
          </a:xfrm>
          <a:prstGeom prst="rect">
            <a:avLst/>
          </a:prstGeom>
        </p:spPr>
        <p:txBody>
          <a:bodyPr wrap="square">
            <a:spAutoFit/>
          </a:bodyPr>
          <a:lstStyle/>
          <a:p>
            <a:pPr algn="ct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Бег меняет кислородный и биохимический состав крови, что ведет к отсутствию кислородного голодания и снижению риска возникновения рака. Бег положительно влияет на сердечный ритм, стимулирует обмен веществ и способствует еще многим полезным процессам в </a:t>
            </a: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организме</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ndParaRPr>
          </a:p>
          <a:p>
            <a:pPr algn="ct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pic>
        <p:nvPicPr>
          <p:cNvPr id="1026" name="Picture 2" descr="G:\Новая папка\картинки\beg_i_prishi.jpg"/>
          <p:cNvPicPr>
            <a:picLocks noChangeAspect="1" noChangeArrowheads="1"/>
          </p:cNvPicPr>
          <p:nvPr/>
        </p:nvPicPr>
        <p:blipFill>
          <a:blip r:embed="rId2" cstate="print"/>
          <a:srcRect/>
          <a:stretch>
            <a:fillRect/>
          </a:stretch>
        </p:blipFill>
        <p:spPr bwMode="auto">
          <a:xfrm>
            <a:off x="773138" y="2852936"/>
            <a:ext cx="7704856" cy="3888432"/>
          </a:xfrm>
          <a:prstGeom prst="rect">
            <a:avLst/>
          </a:prstGeom>
          <a:noFill/>
        </p:spPr>
      </p:pic>
    </p:spTree>
    <p:extLst>
      <p:ext uri="{BB962C8B-B14F-4D97-AF65-F5344CB8AC3E}">
        <p14:creationId xmlns="" xmlns:p14="http://schemas.microsoft.com/office/powerpoint/2010/main" val="3159283576"/>
      </p:ext>
    </p:extLst>
  </p:cSld>
  <p:clrMapOvr>
    <a:masterClrMapping/>
  </p:clrMapOvr>
  <p:transition advTm="12000">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скан Сыроватская\1 - 0010.tif"/>
          <p:cNvPicPr>
            <a:picLocks noChangeAspect="1" noChangeArrowheads="1"/>
          </p:cNvPicPr>
          <p:nvPr/>
        </p:nvPicPr>
        <p:blipFill>
          <a:blip r:embed="rId2" cstate="print"/>
          <a:srcRect r="33575" b="31933"/>
          <a:stretch>
            <a:fillRect/>
          </a:stretch>
        </p:blipFill>
        <p:spPr bwMode="auto">
          <a:xfrm>
            <a:off x="4716016" y="188640"/>
            <a:ext cx="3888432" cy="6480720"/>
          </a:xfrm>
          <a:prstGeom prst="rect">
            <a:avLst/>
          </a:prstGeom>
          <a:noFill/>
        </p:spPr>
      </p:pic>
      <p:sp>
        <p:nvSpPr>
          <p:cNvPr id="2" name="Прямоугольник 1"/>
          <p:cNvSpPr/>
          <p:nvPr/>
        </p:nvSpPr>
        <p:spPr>
          <a:xfrm>
            <a:off x="611560" y="188640"/>
            <a:ext cx="3888432" cy="313932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Ч-51 Г61 Головко</a:t>
            </a:r>
            <a:r>
              <a:rPr lang="ru-RU" b="1" dirty="0">
                <a:latin typeface="Times New Roman" panose="02020603050405020304" pitchFamily="18" charset="0"/>
                <a:cs typeface="Times New Roman" panose="02020603050405020304" pitchFamily="18" charset="0"/>
              </a:rPr>
              <a:t>, Н. Г. </a:t>
            </a:r>
            <a:r>
              <a:rPr lang="ru-RU" b="1" dirty="0" smtClean="0">
                <a:latin typeface="Times New Roman" panose="02020603050405020304" pitchFamily="18" charset="0"/>
                <a:cs typeface="Times New Roman" panose="02020603050405020304" pitchFamily="18" charset="0"/>
              </a:rPr>
              <a:t>Принципы </a:t>
            </a:r>
            <a:r>
              <a:rPr lang="ru-RU" b="1" dirty="0">
                <a:latin typeface="Times New Roman" panose="02020603050405020304" pitchFamily="18" charset="0"/>
                <a:cs typeface="Times New Roman" panose="02020603050405020304" pitchFamily="18" charset="0"/>
              </a:rPr>
              <a:t>и некоторые особенности разработки и планирования тренировочных программ в спорте для студентов 1-4 курсов дневной и заочной форм обучения : методическое пособие / Н. Г. Головко  ; </a:t>
            </a:r>
            <a:r>
              <a:rPr lang="ru-RU" b="1" dirty="0" err="1">
                <a:latin typeface="Times New Roman" panose="02020603050405020304" pitchFamily="18" charset="0"/>
                <a:cs typeface="Times New Roman" panose="02020603050405020304" pitchFamily="18" charset="0"/>
              </a:rPr>
              <a:t>БелГСХА</a:t>
            </a:r>
            <a:r>
              <a:rPr lang="ru-RU" b="1" dirty="0">
                <a:latin typeface="Times New Roman" panose="02020603050405020304" pitchFamily="18" charset="0"/>
                <a:cs typeface="Times New Roman" panose="02020603050405020304" pitchFamily="18" charset="0"/>
              </a:rPr>
              <a:t> им. В.Я. Горина. - Белгород : Изд-во </a:t>
            </a:r>
            <a:r>
              <a:rPr lang="ru-RU" b="1" dirty="0" err="1">
                <a:latin typeface="Times New Roman" panose="02020603050405020304" pitchFamily="18" charset="0"/>
                <a:cs typeface="Times New Roman" panose="02020603050405020304" pitchFamily="18" charset="0"/>
              </a:rPr>
              <a:t>БелГСХА</a:t>
            </a:r>
            <a:r>
              <a:rPr lang="ru-RU" b="1" dirty="0">
                <a:latin typeface="Times New Roman" panose="02020603050405020304" pitchFamily="18" charset="0"/>
                <a:cs typeface="Times New Roman" panose="02020603050405020304" pitchFamily="18" charset="0"/>
              </a:rPr>
              <a:t> им. В.Я. Горина, 2011. - 150 с.</a:t>
            </a:r>
          </a:p>
        </p:txBody>
      </p:sp>
      <p:sp>
        <p:nvSpPr>
          <p:cNvPr id="3" name="Прямоугольник 2"/>
          <p:cNvSpPr/>
          <p:nvPr/>
        </p:nvSpPr>
        <p:spPr>
          <a:xfrm>
            <a:off x="611560" y="3573016"/>
            <a:ext cx="3888432" cy="3242107"/>
          </a:xfrm>
          <a:prstGeom prst="rect">
            <a:avLst/>
          </a:prstGeom>
        </p:spPr>
        <p:txBody>
          <a:bodyPr wrap="square">
            <a:spAutoFit/>
          </a:bodyPr>
          <a:lstStyle/>
          <a:p>
            <a:pPr algn="just"/>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настоящее время среди проблем физической культуры,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пространстве высшего учебного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заведения</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немаловажное значение занимают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аспекты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укрепления и сохранения здоровья студентов </a:t>
            </a:r>
          </a:p>
        </p:txBody>
      </p:sp>
    </p:spTree>
  </p:cSld>
  <p:clrMapOvr>
    <a:masterClrMapping/>
  </p:clrMapOvr>
  <p:transition advTm="12000">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88641"/>
            <a:ext cx="7488832" cy="2308324"/>
          </a:xfrm>
          <a:prstGeom prst="rect">
            <a:avLst/>
          </a:prstGeom>
        </p:spPr>
        <p:txBody>
          <a:bodyPr wrap="square">
            <a:spAutoFit/>
          </a:bodyPr>
          <a:lstStyle/>
          <a:p>
            <a:pPr algn="ct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Наиболее безопасным и простым способом формирования атлетической фигуры является плавание. Заниматься им разрешается абсолютно всем людям, поэтому начальная физическая подготовка особого значения не имеет</a:t>
            </a: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2564904"/>
            <a:ext cx="7920880" cy="4176464"/>
          </a:xfrm>
          <a:prstGeom prst="rect">
            <a:avLst/>
          </a:prstGeom>
        </p:spPr>
      </p:pic>
    </p:spTree>
    <p:extLst>
      <p:ext uri="{BB962C8B-B14F-4D97-AF65-F5344CB8AC3E}">
        <p14:creationId xmlns="" xmlns:p14="http://schemas.microsoft.com/office/powerpoint/2010/main" val="1753294174"/>
      </p:ext>
    </p:extLst>
  </p:cSld>
  <p:clrMapOvr>
    <a:masterClrMapping/>
  </p:clrMapOvr>
  <p:transition advTm="12000">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064896" cy="1323439"/>
          </a:xfrm>
          <a:prstGeom prst="rect">
            <a:avLst/>
          </a:prstGeom>
        </p:spPr>
        <p:txBody>
          <a:bodyPr wrap="square">
            <a:spAutoFit/>
          </a:bodyPr>
          <a:lstStyle/>
          <a:p>
            <a:pPr algn="ct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Танцы. Любой вид танца может рассматриваться как спорт. Вы научитесь красиво держать спину, владеть своим телом и укрепите множество мышц. Запишитесь, например, на </a:t>
            </a:r>
            <a:r>
              <a:rPr lang="ru-RU" sz="2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хип-хоп</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или бальные танцы</a:t>
            </a:r>
          </a:p>
        </p:txBody>
      </p:sp>
      <p:pic>
        <p:nvPicPr>
          <p:cNvPr id="2050" name="Picture 2" descr="G:\Новая папка\картинки\06062015zumba16.jpg"/>
          <p:cNvPicPr>
            <a:picLocks noChangeAspect="1" noChangeArrowheads="1"/>
          </p:cNvPicPr>
          <p:nvPr/>
        </p:nvPicPr>
        <p:blipFill>
          <a:blip r:embed="rId2" cstate="print"/>
          <a:srcRect/>
          <a:stretch>
            <a:fillRect/>
          </a:stretch>
        </p:blipFill>
        <p:spPr bwMode="auto">
          <a:xfrm>
            <a:off x="755576" y="1628800"/>
            <a:ext cx="7704856" cy="5040560"/>
          </a:xfrm>
          <a:prstGeom prst="rect">
            <a:avLst/>
          </a:prstGeom>
          <a:noFill/>
        </p:spPr>
      </p:pic>
    </p:spTree>
    <p:extLst>
      <p:ext uri="{BB962C8B-B14F-4D97-AF65-F5344CB8AC3E}">
        <p14:creationId xmlns="" xmlns:p14="http://schemas.microsoft.com/office/powerpoint/2010/main" val="3843946885"/>
      </p:ext>
    </p:extLst>
  </p:cSld>
  <p:clrMapOvr>
    <a:masterClrMapping/>
  </p:clrMapOvr>
  <p:transition advTm="12000">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260648"/>
            <a:ext cx="7560840" cy="1938992"/>
          </a:xfrm>
          <a:prstGeom prst="rect">
            <a:avLst/>
          </a:prstGeom>
        </p:spPr>
        <p:txBody>
          <a:bodyPr wrap="square">
            <a:spAutoFit/>
          </a:bodyPr>
          <a:lstStyle/>
          <a:p>
            <a:pPr algn="ct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Лыжи. В зимнее время трудно придумать более подходящее занятие для всей семьи, чем прогулка на лыжах. Возьмите необходимый инвентарь в прокат на специализированной базе и отправляйтесь в зимнюю </a:t>
            </a: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сказку </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4" name="Picture 2" descr="G:\Новая папка\картинки\лыжи3.jpg"/>
          <p:cNvPicPr>
            <a:picLocks noChangeAspect="1" noChangeArrowheads="1"/>
          </p:cNvPicPr>
          <p:nvPr/>
        </p:nvPicPr>
        <p:blipFill>
          <a:blip r:embed="rId2" cstate="print"/>
          <a:srcRect/>
          <a:stretch>
            <a:fillRect/>
          </a:stretch>
        </p:blipFill>
        <p:spPr bwMode="auto">
          <a:xfrm>
            <a:off x="827584" y="2204864"/>
            <a:ext cx="7560840" cy="4544516"/>
          </a:xfrm>
          <a:prstGeom prst="rect">
            <a:avLst/>
          </a:prstGeom>
          <a:noFill/>
        </p:spPr>
      </p:pic>
    </p:spTree>
    <p:extLst>
      <p:ext uri="{BB962C8B-B14F-4D97-AF65-F5344CB8AC3E}">
        <p14:creationId xmlns="" xmlns:p14="http://schemas.microsoft.com/office/powerpoint/2010/main" val="17177416"/>
      </p:ext>
    </p:extLst>
  </p:cSld>
  <p:clrMapOvr>
    <a:masterClrMapping/>
  </p:clrMapOvr>
  <p:transition advTm="12000">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8208912" cy="3165418"/>
          </a:xfrm>
          <a:prstGeom prst="rect">
            <a:avLst/>
          </a:prstGeom>
        </p:spPr>
        <p:txBody>
          <a:bodyPr wrap="square">
            <a:spAutoFit/>
          </a:bodyPr>
          <a:lstStyle/>
          <a:p>
            <a:pPr algn="ctr">
              <a:lnSpc>
                <a:spcPct val="115000"/>
              </a:lnSpc>
              <a:spcAft>
                <a:spcPts val="1000"/>
              </a:spcAft>
            </a:pP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В контексте правильного образа жизни велосипед и здоровье - почти синонимы, поскольку сбалансированное питание и регулярные велопрогулки – залог отличного самочувствия и привлекательного внешнего </a:t>
            </a: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вида </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ndParaRPr>
          </a:p>
          <a:p>
            <a:pPr algn="ctr">
              <a:lnSpc>
                <a:spcPct val="115000"/>
              </a:lnSpc>
              <a:spcAft>
                <a:spcPts val="1000"/>
              </a:spcAft>
            </a:pP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1560" y="2924944"/>
            <a:ext cx="7848872" cy="3816424"/>
          </a:xfrm>
          <a:prstGeom prst="rect">
            <a:avLst/>
          </a:prstGeom>
        </p:spPr>
      </p:pic>
    </p:spTree>
    <p:extLst>
      <p:ext uri="{BB962C8B-B14F-4D97-AF65-F5344CB8AC3E}">
        <p14:creationId xmlns="" xmlns:p14="http://schemas.microsoft.com/office/powerpoint/2010/main" val="2774142200"/>
      </p:ext>
    </p:extLst>
  </p:cSld>
  <p:clrMapOvr>
    <a:masterClrMapping/>
  </p:clrMapOvr>
  <p:transition advTm="12000">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260648"/>
            <a:ext cx="7992888" cy="3165418"/>
          </a:xfrm>
          <a:prstGeom prst="rect">
            <a:avLst/>
          </a:prstGeom>
        </p:spPr>
        <p:txBody>
          <a:bodyPr wrap="square">
            <a:spAutoFit/>
          </a:bodyPr>
          <a:lstStyle/>
          <a:p>
            <a:pPr algn="ctr">
              <a:lnSpc>
                <a:spcPct val="115000"/>
              </a:lnSpc>
              <a:spcAft>
                <a:spcPts val="1000"/>
              </a:spcAft>
            </a:pP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Одно из самых простых средств сохранить форму — прыжки через скакалку. Это идеальная альтернатива для всех, у кого нет охоты заниматься </a:t>
            </a: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гимнастикой.</a:t>
            </a:r>
          </a:p>
          <a:p>
            <a:pPr algn="ctr">
              <a:lnSpc>
                <a:spcPct val="115000"/>
              </a:lnSpc>
              <a:spcAft>
                <a:spcPts val="1000"/>
              </a:spcAft>
            </a:pP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Прыжки </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через скакалку — это идеальная тренировка организма: сердце бьется чаще, усиливается кровообращение</a:t>
            </a:r>
          </a:p>
        </p:txBody>
      </p:sp>
      <p:pic>
        <p:nvPicPr>
          <p:cNvPr id="4098" name="Picture 2" descr="G:\Новая папка\картинки\383620194.jpeg"/>
          <p:cNvPicPr>
            <a:picLocks noChangeAspect="1" noChangeArrowheads="1"/>
          </p:cNvPicPr>
          <p:nvPr/>
        </p:nvPicPr>
        <p:blipFill>
          <a:blip r:embed="rId2" cstate="print"/>
          <a:srcRect/>
          <a:stretch>
            <a:fillRect/>
          </a:stretch>
        </p:blipFill>
        <p:spPr bwMode="auto">
          <a:xfrm>
            <a:off x="899592" y="3426066"/>
            <a:ext cx="7488832" cy="3315302"/>
          </a:xfrm>
          <a:prstGeom prst="rect">
            <a:avLst/>
          </a:prstGeom>
          <a:noFill/>
        </p:spPr>
      </p:pic>
    </p:spTree>
    <p:extLst>
      <p:ext uri="{BB962C8B-B14F-4D97-AF65-F5344CB8AC3E}">
        <p14:creationId xmlns="" xmlns:p14="http://schemas.microsoft.com/office/powerpoint/2010/main" val="2347611158"/>
      </p:ext>
    </p:extLst>
  </p:cSld>
  <p:clrMapOvr>
    <a:masterClrMapping/>
  </p:clrMapOvr>
  <p:transition advTm="12000">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скан Сыроватская\1 - 0008.tif"/>
          <p:cNvPicPr>
            <a:picLocks noChangeAspect="1" noChangeArrowheads="1"/>
          </p:cNvPicPr>
          <p:nvPr/>
        </p:nvPicPr>
        <p:blipFill>
          <a:blip r:embed="rId2" cstate="print"/>
          <a:srcRect r="30011" b="27696"/>
          <a:stretch>
            <a:fillRect/>
          </a:stretch>
        </p:blipFill>
        <p:spPr bwMode="auto">
          <a:xfrm>
            <a:off x="4716016" y="260648"/>
            <a:ext cx="3744416" cy="6408712"/>
          </a:xfrm>
          <a:prstGeom prst="rect">
            <a:avLst/>
          </a:prstGeom>
          <a:noFill/>
        </p:spPr>
      </p:pic>
      <p:sp>
        <p:nvSpPr>
          <p:cNvPr id="2" name="Прямоугольник 1"/>
          <p:cNvSpPr/>
          <p:nvPr/>
        </p:nvSpPr>
        <p:spPr>
          <a:xfrm>
            <a:off x="755576" y="332656"/>
            <a:ext cx="3528392"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Р35 У33 </a:t>
            </a:r>
            <a:r>
              <a:rPr lang="ru-RU" b="1" dirty="0" err="1" smtClean="0">
                <a:latin typeface="Times New Roman" panose="02020603050405020304" pitchFamily="18" charset="0"/>
                <a:cs typeface="Times New Roman" panose="02020603050405020304" pitchFamily="18" charset="0"/>
              </a:rPr>
              <a:t>Ужегов</a:t>
            </a:r>
            <a:r>
              <a:rPr lang="ru-RU" b="1" dirty="0">
                <a:latin typeface="Times New Roman" panose="02020603050405020304" pitchFamily="18" charset="0"/>
                <a:cs typeface="Times New Roman" panose="02020603050405020304" pitchFamily="18" charset="0"/>
              </a:rPr>
              <a:t>, Г. Н. </a:t>
            </a:r>
            <a:r>
              <a:rPr lang="ru-RU" b="1" dirty="0" smtClean="0">
                <a:latin typeface="Times New Roman" panose="02020603050405020304" pitchFamily="18" charset="0"/>
                <a:cs typeface="Times New Roman" panose="02020603050405020304" pitchFamily="18" charset="0"/>
              </a:rPr>
              <a:t>Золотые </a:t>
            </a:r>
            <a:r>
              <a:rPr lang="ru-RU" b="1" dirty="0">
                <a:latin typeface="Times New Roman" panose="02020603050405020304" pitchFamily="18" charset="0"/>
                <a:cs typeface="Times New Roman" panose="02020603050405020304" pitchFamily="18" charset="0"/>
              </a:rPr>
              <a:t>рецепты здоровья / Г. Н. </a:t>
            </a:r>
            <a:r>
              <a:rPr lang="ru-RU" b="1" dirty="0" err="1">
                <a:latin typeface="Times New Roman" panose="02020603050405020304" pitchFamily="18" charset="0"/>
                <a:cs typeface="Times New Roman" panose="02020603050405020304" pitchFamily="18" charset="0"/>
              </a:rPr>
              <a:t>Ужегов</a:t>
            </a:r>
            <a:r>
              <a:rPr lang="ru-RU" b="1" dirty="0">
                <a:latin typeface="Times New Roman" panose="02020603050405020304" pitchFamily="18" charset="0"/>
                <a:cs typeface="Times New Roman" panose="02020603050405020304" pitchFamily="18" charset="0"/>
              </a:rPr>
              <a:t>. - М. : Терра, 2007. - 752 </a:t>
            </a:r>
            <a:r>
              <a:rPr lang="ru-RU" b="1" dirty="0" smtClean="0">
                <a:latin typeface="Times New Roman" panose="02020603050405020304" pitchFamily="18" charset="0"/>
                <a:cs typeface="Times New Roman" panose="02020603050405020304" pitchFamily="18" charset="0"/>
              </a:rPr>
              <a:t>с.</a:t>
            </a:r>
            <a:endParaRPr lang="ru-RU"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55576" y="1772816"/>
            <a:ext cx="3528392" cy="4093428"/>
          </a:xfrm>
          <a:prstGeom prst="rect">
            <a:avLst/>
          </a:prstGeom>
        </p:spPr>
        <p:txBody>
          <a:bodyPr wrap="square">
            <a:spAutoFit/>
          </a:bodyPr>
          <a:lstStyle/>
          <a:p>
            <a:pPr algn="just"/>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В своей новой книге "Золотые рецепты здоровья" автор предлагает читателю обратить внимание на лекарства, которые дает нам сама природа, и рассказывает о способах лечения болезней сердца и вен, крови и органов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дыхания</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Новая папка\картинки\faktory-zdorovja2.jpg"/>
          <p:cNvPicPr>
            <a:picLocks noChangeAspect="1" noChangeArrowheads="1"/>
          </p:cNvPicPr>
          <p:nvPr/>
        </p:nvPicPr>
        <p:blipFill>
          <a:blip r:embed="rId2" cstate="print"/>
          <a:srcRect/>
          <a:stretch>
            <a:fillRect/>
          </a:stretch>
        </p:blipFill>
        <p:spPr bwMode="auto">
          <a:xfrm>
            <a:off x="683568" y="212370"/>
            <a:ext cx="7776864" cy="6488320"/>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16632"/>
            <a:ext cx="7992888" cy="6815009"/>
          </a:xfrm>
          <a:prstGeom prst="rect">
            <a:avLst/>
          </a:prstGeom>
        </p:spPr>
        <p:txBody>
          <a:bodyPr wrap="square">
            <a:spAutoFit/>
          </a:bodyPr>
          <a:lstStyle/>
          <a:p>
            <a:pPr algn="ctr">
              <a:lnSpc>
                <a:spcPct val="115000"/>
              </a:lnSpc>
              <a:spcAft>
                <a:spcPts val="1000"/>
              </a:spcAft>
            </a:pPr>
            <a:r>
              <a:rPr lang="ru-RU" sz="3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a typeface="Calibri" panose="020F0502020204030204" pitchFamily="34" charset="0"/>
                <a:cs typeface="Times New Roman" panose="02020603050405020304" pitchFamily="18" charset="0"/>
              </a:rPr>
              <a:t>Как видите, даже для неподготовленного человека существует множество вариантов занятия спортом. Для этого не нужно ни много денег, ни много времени – это только лишь детские отговорки ленивых людей. Главное, очень хотеть быть активным и здоровым и понимать, зачем это нужно</a:t>
            </a:r>
          </a:p>
        </p:txBody>
      </p:sp>
    </p:spTree>
    <p:extLst>
      <p:ext uri="{BB962C8B-B14F-4D97-AF65-F5344CB8AC3E}">
        <p14:creationId xmlns="" xmlns:p14="http://schemas.microsoft.com/office/powerpoint/2010/main" val="3009958172"/>
      </p:ext>
    </p:extLst>
  </p:cSld>
  <p:clrMapOvr>
    <a:masterClrMapping/>
  </p:clrMapOvr>
  <p:transition advTm="12000">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Новая папка\картинки\banner.jpg"/>
          <p:cNvPicPr>
            <a:picLocks noChangeAspect="1" noChangeArrowheads="1"/>
          </p:cNvPicPr>
          <p:nvPr/>
        </p:nvPicPr>
        <p:blipFill>
          <a:blip r:embed="rId2" cstate="print"/>
          <a:srcRect/>
          <a:stretch>
            <a:fillRect/>
          </a:stretch>
        </p:blipFill>
        <p:spPr bwMode="auto">
          <a:xfrm>
            <a:off x="683567" y="116632"/>
            <a:ext cx="7920881" cy="6552728"/>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340767"/>
            <a:ext cx="7848872" cy="4154984"/>
          </a:xfrm>
          <a:prstGeom prst="rect">
            <a:avLst/>
          </a:prstGeom>
        </p:spPr>
        <p:txBody>
          <a:bodyPr wrap="square">
            <a:spAutoFit/>
          </a:bodyPr>
          <a:lstStyle/>
          <a:p>
            <a:pPr algn="ctr"/>
            <a:r>
              <a:rPr lang="ru-RU"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ВЛИЯНИЕ ВРЕДНЫХ ПРИВЫЧЕК НА ЗДОРОВЬЕ ЧЕЛОВЕКА</a:t>
            </a:r>
            <a:endParaRPr lang="ru-RU"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spTree>
  </p:cSld>
  <p:clrMapOvr>
    <a:masterClrMapping/>
  </p:clrMapOvr>
  <p:transition advTm="12000">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0"/>
            <a:ext cx="7776864" cy="3046988"/>
          </a:xfrm>
          <a:prstGeom prst="rect">
            <a:avLst/>
          </a:prstGeom>
        </p:spPr>
        <p:txBody>
          <a:bodyPr wrap="square">
            <a:spAutoFit/>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Безусловно, каждый хочет иметь хорошее здоровье и красивое тело, но не у каждого это получается. Очень важный фактор, который мешает в достижении этой цели - вредные привычки. Необходимо осознавать, что даже незначительная на Ваш взгляд вредная привычка - может нанести непоправимый ущерб Вашему здоровью</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pic>
        <p:nvPicPr>
          <p:cNvPr id="4" name="Рисунок 3" descr="Отказ от вредных привычек"/>
          <p:cNvPicPr/>
          <p:nvPr/>
        </p:nvPicPr>
        <p:blipFill>
          <a:blip r:embed="rId2" cstate="print"/>
          <a:srcRect/>
          <a:stretch>
            <a:fillRect/>
          </a:stretch>
        </p:blipFill>
        <p:spPr bwMode="auto">
          <a:xfrm>
            <a:off x="683568" y="3140968"/>
            <a:ext cx="7704856" cy="3573016"/>
          </a:xfrm>
          <a:prstGeom prst="rect">
            <a:avLst/>
          </a:prstGeom>
          <a:noFill/>
          <a:ln w="9525">
            <a:noFill/>
            <a:miter lim="800000"/>
            <a:headEnd/>
            <a:tailEnd/>
          </a:ln>
        </p:spPr>
      </p:pic>
    </p:spTree>
  </p:cSld>
  <p:clrMapOvr>
    <a:masterClrMapping/>
  </p:clrMapOvr>
  <p:transition advTm="12000">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0"/>
            <a:ext cx="8208912" cy="7038211"/>
          </a:xfrm>
          <a:prstGeom prst="rect">
            <a:avLst/>
          </a:prstGeom>
        </p:spPr>
        <p:txBody>
          <a:bodyPr wrap="square">
            <a:spAutoFit/>
          </a:bodyPr>
          <a:lstStyle/>
          <a:p>
            <a:pPr algn="ctr"/>
            <a:r>
              <a:rPr lang="ru-RU" sz="3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 России ежегодно от алкоголя гибнет около 700 тысяч человек. Это население одного крупного города. Это страшная статистика… Алкоголизм поражает людей из всех социальных слоев населения вне зависимости от пола, возраста, образования и материального положения. Более всего риску алкогольной зависимости подвержены женщины и несовершеннолетние</a:t>
            </a:r>
          </a:p>
        </p:txBody>
      </p:sp>
    </p:spTree>
  </p:cSld>
  <p:clrMapOvr>
    <a:masterClrMapping/>
  </p:clrMapOvr>
  <p:transition advTm="12000">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Новая папка\картинки\organizm-alcogol.jpg"/>
          <p:cNvPicPr>
            <a:picLocks noChangeAspect="1" noChangeArrowheads="1"/>
          </p:cNvPicPr>
          <p:nvPr/>
        </p:nvPicPr>
        <p:blipFill>
          <a:blip r:embed="rId2" cstate="print"/>
          <a:srcRect/>
          <a:stretch>
            <a:fillRect/>
          </a:stretch>
        </p:blipFill>
        <p:spPr bwMode="auto">
          <a:xfrm>
            <a:off x="683568" y="116632"/>
            <a:ext cx="7848872" cy="6552728"/>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скан Сыроватская\1 - 0001.tif"/>
          <p:cNvPicPr>
            <a:picLocks noChangeAspect="1" noChangeArrowheads="1"/>
          </p:cNvPicPr>
          <p:nvPr/>
        </p:nvPicPr>
        <p:blipFill>
          <a:blip r:embed="rId2" cstate="print"/>
          <a:srcRect l="2510" t="1377" r="39763" b="31148"/>
          <a:stretch>
            <a:fillRect/>
          </a:stretch>
        </p:blipFill>
        <p:spPr bwMode="auto">
          <a:xfrm>
            <a:off x="5004048" y="188640"/>
            <a:ext cx="3528392" cy="6552728"/>
          </a:xfrm>
          <a:prstGeom prst="rect">
            <a:avLst/>
          </a:prstGeom>
          <a:noFill/>
        </p:spPr>
      </p:pic>
      <p:sp>
        <p:nvSpPr>
          <p:cNvPr id="2" name="Прямоугольник 1"/>
          <p:cNvSpPr/>
          <p:nvPr/>
        </p:nvSpPr>
        <p:spPr>
          <a:xfrm>
            <a:off x="611560" y="260648"/>
            <a:ext cx="4176464"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Р11(2)592 К91 Кун</a:t>
            </a:r>
            <a:r>
              <a:rPr lang="ru-RU" b="1" dirty="0">
                <a:latin typeface="Times New Roman" panose="02020603050405020304" pitchFamily="18" charset="0"/>
                <a:cs typeface="Times New Roman" panose="02020603050405020304" pitchFamily="18" charset="0"/>
              </a:rPr>
              <a:t>, С. </a:t>
            </a:r>
            <a:r>
              <a:rPr lang="ru-RU" b="1" dirty="0" smtClean="0">
                <a:latin typeface="Times New Roman" panose="02020603050405020304" pitchFamily="18" charset="0"/>
                <a:cs typeface="Times New Roman" panose="02020603050405020304" pitchFamily="18" charset="0"/>
              </a:rPr>
              <a:t> Как уберечь детей от наркотиков и алкоголя / </a:t>
            </a:r>
            <a:r>
              <a:rPr lang="ru-RU" b="1" dirty="0">
                <a:latin typeface="Times New Roman" panose="02020603050405020304" pitchFamily="18" charset="0"/>
                <a:cs typeface="Times New Roman" panose="02020603050405020304" pitchFamily="18" charset="0"/>
              </a:rPr>
              <a:t>С. Кун, С. </a:t>
            </a:r>
            <a:r>
              <a:rPr lang="ru-RU" b="1" dirty="0" err="1">
                <a:latin typeface="Times New Roman" panose="02020603050405020304" pitchFamily="18" charset="0"/>
                <a:cs typeface="Times New Roman" panose="02020603050405020304" pitchFamily="18" charset="0"/>
              </a:rPr>
              <a:t>Шварцвельдер</a:t>
            </a:r>
            <a:r>
              <a:rPr lang="ru-RU" b="1" dirty="0">
                <a:latin typeface="Times New Roman" panose="02020603050405020304" pitchFamily="18" charset="0"/>
                <a:cs typeface="Times New Roman" panose="02020603050405020304" pitchFamily="18" charset="0"/>
              </a:rPr>
              <a:t>, У. Уилсон. - М. : РИПОЛ КЛАССИК, 2004. - 192 </a:t>
            </a:r>
            <a:r>
              <a:rPr lang="ru-RU" b="1" dirty="0" smtClean="0">
                <a:latin typeface="Times New Roman" panose="02020603050405020304" pitchFamily="18" charset="0"/>
                <a:cs typeface="Times New Roman" panose="02020603050405020304" pitchFamily="18" charset="0"/>
              </a:rPr>
              <a:t>с.</a:t>
            </a:r>
            <a:endParaRPr lang="ru-RU"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39552" y="1988841"/>
            <a:ext cx="4248472" cy="4708981"/>
          </a:xfrm>
          <a:prstGeom prst="rect">
            <a:avLst/>
          </a:prstGeom>
        </p:spPr>
        <p:txBody>
          <a:bodyPr wrap="square">
            <a:spAutoFit/>
          </a:bodyPr>
          <a:lstStyle/>
          <a:p>
            <a:pPr algn="just"/>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Авторы - профессоры фармакологии и психологии - предлагают родителям способ, как разговаривать с детьми о наркотиках и алкоголе, чтобы не вызвать у них сопротивление и дух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противоречия,</a:t>
            </a:r>
          </a:p>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руководство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для каждого родителя, который хочет, чтобы его ребенок знал достаточно и сам сказал «нет» наркотикам и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алкоголю</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1"/>
            <a:ext cx="8064896" cy="6771084"/>
          </a:xfrm>
          <a:prstGeom prst="rect">
            <a:avLst/>
          </a:prstGeom>
        </p:spPr>
        <p:txBody>
          <a:bodyPr wrap="square">
            <a:spAutoFit/>
          </a:bodyPr>
          <a:lstStyle/>
          <a:p>
            <a:pPr algn="ctr"/>
            <a:r>
              <a:rPr lang="ru-RU" sz="3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Вред курения — большое количество вредных веществ, попадающих в организм — никотин, синильная кислота, аммиак, окись углерода, смолистые и радиоактивные вещества, фактически наносят непоправимый ущерб организму в целом, вызывая неизлечимые заболевания, которые, в свою очередь, не только снижают активность человека и возможность радоваться жизни, но и значительно сокращают срок этой жизни</a:t>
            </a:r>
            <a:endParaRPr lang="ru-RU"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spTree>
  </p:cSld>
  <p:clrMapOvr>
    <a:masterClrMapping/>
  </p:clrMapOvr>
  <p:transition advTm="12000">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скан Сыроватская\1 - 0003.tif"/>
          <p:cNvPicPr>
            <a:picLocks noChangeAspect="1" noChangeArrowheads="1"/>
          </p:cNvPicPr>
          <p:nvPr/>
        </p:nvPicPr>
        <p:blipFill>
          <a:blip r:embed="rId2" cstate="print"/>
          <a:srcRect r="41112" b="35740"/>
          <a:stretch>
            <a:fillRect/>
          </a:stretch>
        </p:blipFill>
        <p:spPr bwMode="auto">
          <a:xfrm>
            <a:off x="5004048" y="188640"/>
            <a:ext cx="3600400" cy="6480720"/>
          </a:xfrm>
          <a:prstGeom prst="rect">
            <a:avLst/>
          </a:prstGeom>
          <a:noFill/>
        </p:spPr>
      </p:pic>
      <p:sp>
        <p:nvSpPr>
          <p:cNvPr id="2" name="Прямоугольник 1"/>
          <p:cNvSpPr/>
          <p:nvPr/>
        </p:nvSpPr>
        <p:spPr>
          <a:xfrm>
            <a:off x="611560" y="188640"/>
            <a:ext cx="4176464"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Р11 К 26  </a:t>
            </a:r>
            <a:r>
              <a:rPr lang="ru-RU" b="1" dirty="0" err="1" smtClean="0">
                <a:latin typeface="Times New Roman" panose="02020603050405020304" pitchFamily="18" charset="0"/>
                <a:cs typeface="Times New Roman" panose="02020603050405020304" pitchFamily="18" charset="0"/>
              </a:rPr>
              <a:t>Карр</a:t>
            </a:r>
            <a:r>
              <a:rPr lang="ru-RU" b="1" dirty="0">
                <a:latin typeface="Times New Roman" panose="02020603050405020304" pitchFamily="18" charset="0"/>
                <a:cs typeface="Times New Roman" panose="02020603050405020304" pitchFamily="18" charset="0"/>
              </a:rPr>
              <a:t>, А</a:t>
            </a:r>
            <a:r>
              <a:rPr lang="ru-RU" b="1" dirty="0" smtClean="0">
                <a:latin typeface="Times New Roman" panose="02020603050405020304" pitchFamily="18" charset="0"/>
                <a:cs typeface="Times New Roman" panose="02020603050405020304" pitchFamily="18" charset="0"/>
              </a:rPr>
              <a:t>. Легкий способ бросить курить специально для женщин : </a:t>
            </a:r>
            <a:r>
              <a:rPr lang="ru-RU" b="1" dirty="0">
                <a:latin typeface="Times New Roman" panose="02020603050405020304" pitchFamily="18" charset="0"/>
                <a:cs typeface="Times New Roman" panose="02020603050405020304" pitchFamily="18" charset="0"/>
              </a:rPr>
              <a:t>революционная методика, с помощью которой вы бросите курить навсегда / А. </a:t>
            </a:r>
            <a:r>
              <a:rPr lang="ru-RU" b="1" dirty="0" err="1">
                <a:latin typeface="Times New Roman" panose="02020603050405020304" pitchFamily="18" charset="0"/>
                <a:cs typeface="Times New Roman" panose="02020603050405020304" pitchFamily="18" charset="0"/>
              </a:rPr>
              <a:t>Карр</a:t>
            </a:r>
            <a:r>
              <a:rPr lang="ru-RU" b="1" dirty="0">
                <a:latin typeface="Times New Roman" panose="02020603050405020304" pitchFamily="18" charset="0"/>
                <a:cs typeface="Times New Roman" panose="02020603050405020304" pitchFamily="18" charset="0"/>
              </a:rPr>
              <a:t>. - М. : Добрая книга, 2012. - 256 с.</a:t>
            </a:r>
          </a:p>
        </p:txBody>
      </p:sp>
      <p:sp>
        <p:nvSpPr>
          <p:cNvPr id="3" name="Прямоугольник 2"/>
          <p:cNvSpPr/>
          <p:nvPr/>
        </p:nvSpPr>
        <p:spPr>
          <a:xfrm>
            <a:off x="611560" y="2132856"/>
            <a:ext cx="4176464" cy="4708981"/>
          </a:xfrm>
          <a:prstGeom prst="rect">
            <a:avLst/>
          </a:prstGeom>
        </p:spPr>
        <p:txBody>
          <a:bodyPr wrap="square">
            <a:spAutoFit/>
          </a:bodyPr>
          <a:lstStyle/>
          <a:p>
            <a:pPr algn="just"/>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"Легкий способ бросить курить" одинаково эффективен как для женщин, так и для мужчин.  </a:t>
            </a:r>
            <a:b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Эта книга подробно рассматривает характерные только для женщин проблемы и трудности и помогает читательницам преодолеть их, превращая чтение в персональную консультацию, в личный разговор с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автором</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Новая папка\картинки\sostav_sigaretnogo_dyma.jpg"/>
          <p:cNvPicPr>
            <a:picLocks noChangeAspect="1" noChangeArrowheads="1"/>
          </p:cNvPicPr>
          <p:nvPr/>
        </p:nvPicPr>
        <p:blipFill>
          <a:blip r:embed="rId2" cstate="print"/>
          <a:srcRect/>
          <a:stretch>
            <a:fillRect/>
          </a:stretch>
        </p:blipFill>
        <p:spPr bwMode="auto">
          <a:xfrm>
            <a:off x="683568" y="188640"/>
            <a:ext cx="7779150" cy="6552728"/>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0"/>
            <a:ext cx="8064896" cy="6555641"/>
          </a:xfrm>
          <a:prstGeom prst="rect">
            <a:avLst/>
          </a:prstGeom>
        </p:spPr>
        <p:txBody>
          <a:bodyPr wrap="square">
            <a:spAutoFit/>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Физкультура</a:t>
            </a:r>
            <a:r>
              <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спорт и здоровье находятся в тесной взаимосвязи. Влияние экологических факторов, ритм современной жизни, постоянное присутствие в окружающей среде агрессивных микроорганизмов ослабляют здоровье человека. Вот почему так важно укреплять защитные силы организма всеми доступными способами - сбалансированным питанием, своевременным лечением различных недугов, профилактическими мероприятиями, направленными на усиление иммунитета, а также с помощью физической активности</a:t>
            </a:r>
          </a:p>
        </p:txBody>
      </p:sp>
    </p:spTree>
  </p:cSld>
  <p:clrMapOvr>
    <a:masterClrMapping/>
  </p:clrMapOvr>
  <p:transition advTm="12000">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332656"/>
            <a:ext cx="7632848" cy="6494085"/>
          </a:xfrm>
          <a:prstGeom prst="rect">
            <a:avLst/>
          </a:prstGeom>
        </p:spPr>
        <p:txBody>
          <a:bodyPr wrap="square">
            <a:spAutoFit/>
          </a:bodyPr>
          <a:lstStyle/>
          <a:p>
            <a:pPr algn="ctr"/>
            <a:r>
              <a:rPr lang="ru-RU" sz="2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О том, что наркотики губительны — говорить не нужно. Об этом знают все – о их вредной воздействии и результатах их употребления не устают повторять и врачи и социальные службы. К сожалению, их аргументы не всегда действенны, ведь многие наркоманы уверены, что уж это их не коснется. Коснется! Употребление наркотиков, то есть химических продуктов синтетического и растительного происхождения, а также некоторые лекарственные средства, обязательно оказывают специфические действие на нервную систему и весь организм человека</a:t>
            </a:r>
            <a:endPar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spTree>
  </p:cSld>
  <p:clrMapOvr>
    <a:masterClrMapping/>
  </p:clrMapOvr>
  <p:transition advTm="12000">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amp;Kcy;&amp;acy;&amp;rcy;&amp;tcy;&amp;icy;&amp;ncy;&amp;kcy;&amp;icy; &amp;pcy;&amp;ocy; &amp;zcy;&amp;acy;&amp;pcy;&amp;rcy;&amp;ocy;&amp;scy;&amp;ucy; &amp;vcy;&amp;rcy;&amp;iecy;&amp;dcy; &amp;ncy;&amp;acy;&amp;rcy;&amp;kcy;&amp;ocy;&amp;tcy;&amp;icy;&amp;kcy;&amp;icy;"/>
          <p:cNvPicPr>
            <a:picLocks noChangeAspect="1" noChangeArrowheads="1"/>
          </p:cNvPicPr>
          <p:nvPr/>
        </p:nvPicPr>
        <p:blipFill>
          <a:blip r:embed="rId3" cstate="print"/>
          <a:srcRect b="1099"/>
          <a:stretch>
            <a:fillRect/>
          </a:stretch>
        </p:blipFill>
        <p:spPr bwMode="auto">
          <a:xfrm>
            <a:off x="539552" y="116632"/>
            <a:ext cx="8064896" cy="6624736"/>
          </a:xfrm>
          <a:prstGeom prst="rect">
            <a:avLst/>
          </a:prstGeom>
          <a:noFill/>
        </p:spPr>
      </p:pic>
    </p:spTree>
  </p:cSld>
  <p:clrMapOvr>
    <a:masterClrMapping/>
  </p:clrMapOvr>
  <p:transition advTm="12000">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скан Сыроватская\1 - 0002.tif"/>
          <p:cNvPicPr>
            <a:picLocks noChangeAspect="1" noChangeArrowheads="1"/>
          </p:cNvPicPr>
          <p:nvPr/>
        </p:nvPicPr>
        <p:blipFill>
          <a:blip r:embed="rId2" cstate="print"/>
          <a:srcRect l="2277" t="1921" r="37310" b="31465"/>
          <a:stretch>
            <a:fillRect/>
          </a:stretch>
        </p:blipFill>
        <p:spPr bwMode="auto">
          <a:xfrm>
            <a:off x="4860031" y="260648"/>
            <a:ext cx="3772625" cy="6480720"/>
          </a:xfrm>
          <a:prstGeom prst="rect">
            <a:avLst/>
          </a:prstGeom>
          <a:noFill/>
        </p:spPr>
      </p:pic>
      <p:sp>
        <p:nvSpPr>
          <p:cNvPr id="2" name="Прямоугольник 1"/>
          <p:cNvSpPr/>
          <p:nvPr/>
        </p:nvSpPr>
        <p:spPr>
          <a:xfrm>
            <a:off x="611560" y="332656"/>
            <a:ext cx="367240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ru-RU" b="1" dirty="0" smtClean="0">
                <a:latin typeface="Times New Roman" panose="02020603050405020304" pitchFamily="18" charset="0"/>
                <a:cs typeface="Times New Roman" panose="02020603050405020304" pitchFamily="18" charset="0"/>
              </a:rPr>
              <a:t>Р614.502.1 О-80 Отвагина</a:t>
            </a:r>
            <a:r>
              <a:rPr lang="ru-RU" b="1" dirty="0">
                <a:latin typeface="Times New Roman" panose="02020603050405020304" pitchFamily="18" charset="0"/>
                <a:cs typeface="Times New Roman" panose="02020603050405020304" pitchFamily="18" charset="0"/>
              </a:rPr>
              <a:t>, Т. В. </a:t>
            </a:r>
            <a:r>
              <a:rPr lang="ru-RU" b="1" dirty="0" smtClean="0">
                <a:latin typeface="Times New Roman" panose="02020603050405020304" pitchFamily="18" charset="0"/>
                <a:cs typeface="Times New Roman" panose="02020603050405020304" pitchFamily="18" charset="0"/>
              </a:rPr>
              <a:t>СТОП! Наркотик / </a:t>
            </a:r>
            <a:r>
              <a:rPr lang="ru-RU" b="1" dirty="0">
                <a:latin typeface="Times New Roman" panose="02020603050405020304" pitchFamily="18" charset="0"/>
                <a:cs typeface="Times New Roman" panose="02020603050405020304" pitchFamily="18" charset="0"/>
              </a:rPr>
              <a:t>Т. В. Отвагина. - Ростов н/Д : Феникс, 2005. - 256 с.</a:t>
            </a:r>
          </a:p>
        </p:txBody>
      </p:sp>
      <p:sp>
        <p:nvSpPr>
          <p:cNvPr id="3" name="Прямоугольник 2"/>
          <p:cNvSpPr/>
          <p:nvPr/>
        </p:nvSpPr>
        <p:spPr>
          <a:xfrm>
            <a:off x="611560" y="1700808"/>
            <a:ext cx="3672408" cy="4093428"/>
          </a:xfrm>
          <a:prstGeom prst="rect">
            <a:avLst/>
          </a:prstGeom>
        </p:spPr>
        <p:txBody>
          <a:bodyPr wrap="square">
            <a:spAutoFit/>
          </a:bodyPr>
          <a:lstStyle/>
          <a:p>
            <a:pPr algn="just"/>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наркомания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это заболевание, которое причиняет множество страданий как самому больному, так и окружающим его людям, в основном родным и близким</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кто же такой «наркоман», что это за болезнь,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и </a:t>
            </a:r>
            <a:r>
              <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как можно такого человека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спасти</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advTm="12000">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здоровый образ жизни и вредные привычки"/>
          <p:cNvPicPr/>
          <p:nvPr/>
        </p:nvPicPr>
        <p:blipFill>
          <a:blip r:embed="rId2" cstate="print"/>
          <a:srcRect/>
          <a:stretch>
            <a:fillRect/>
          </a:stretch>
        </p:blipFill>
        <p:spPr bwMode="auto">
          <a:xfrm>
            <a:off x="611560" y="188640"/>
            <a:ext cx="3672408" cy="3168352"/>
          </a:xfrm>
          <a:prstGeom prst="rect">
            <a:avLst/>
          </a:prstGeom>
          <a:noFill/>
          <a:ln w="9525">
            <a:noFill/>
            <a:miter lim="800000"/>
            <a:headEnd/>
            <a:tailEnd/>
          </a:ln>
        </p:spPr>
      </p:pic>
      <p:pic>
        <p:nvPicPr>
          <p:cNvPr id="3074" name="Picture 2" descr="G:\Новая папка\картинки\slide_1.jpg"/>
          <p:cNvPicPr>
            <a:picLocks noChangeAspect="1" noChangeArrowheads="1"/>
          </p:cNvPicPr>
          <p:nvPr/>
        </p:nvPicPr>
        <p:blipFill>
          <a:blip r:embed="rId3" cstate="print"/>
          <a:srcRect r="4627" b="18756"/>
          <a:stretch>
            <a:fillRect/>
          </a:stretch>
        </p:blipFill>
        <p:spPr bwMode="auto">
          <a:xfrm>
            <a:off x="611560" y="3356992"/>
            <a:ext cx="7920880" cy="3312368"/>
          </a:xfrm>
          <a:prstGeom prst="rect">
            <a:avLst/>
          </a:prstGeom>
          <a:noFill/>
        </p:spPr>
      </p:pic>
      <p:pic>
        <p:nvPicPr>
          <p:cNvPr id="3075" name="Picture 3" descr="G:\Новая папка\картинки\b1d237aad44a95e3871fc116e6241517_XL.jpg"/>
          <p:cNvPicPr>
            <a:picLocks noChangeAspect="1" noChangeArrowheads="1"/>
          </p:cNvPicPr>
          <p:nvPr/>
        </p:nvPicPr>
        <p:blipFill>
          <a:blip r:embed="rId4" cstate="print"/>
          <a:srcRect r="1639" b="5424"/>
          <a:stretch>
            <a:fillRect/>
          </a:stretch>
        </p:blipFill>
        <p:spPr bwMode="auto">
          <a:xfrm>
            <a:off x="4139952" y="188640"/>
            <a:ext cx="4392488" cy="3168352"/>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260648"/>
            <a:ext cx="7632848" cy="6324808"/>
          </a:xfrm>
          <a:prstGeom prst="rect">
            <a:avLst/>
          </a:prstGeom>
        </p:spPr>
        <p:txBody>
          <a:bodyPr wrap="square">
            <a:spAutoFit/>
          </a:bodyPr>
          <a:lstStyle/>
          <a:p>
            <a:pPr algn="ctr"/>
            <a:r>
              <a:rPr lang="ru-RU" sz="27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Без сомнения, здоровый образ жизни и вредные привычки – это два понятия, которые несовместимы друг с другом. Что заставляет молодых людей начинать курить, употреблять алкоголь и наркотики? Это и фактор компании, и социальные факторы, и неуверенность в себе, наличие комплексов неполноценности. Решить эти проблемы можно активной пропагандой здорового образа жизни, прежде всего – занятий спортом. Избавиться от вредных привычек не просто, однако можно – необходимо только прилагать к этому усилия</a:t>
            </a:r>
            <a:endParaRPr lang="ru-RU" sz="27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p:txBody>
      </p:sp>
    </p:spTree>
  </p:cSld>
  <p:clrMapOvr>
    <a:masterClrMapping/>
  </p:clrMapOvr>
  <p:transition advTm="12000">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126188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endParaRPr lang="ru-RU" sz="2400" dirty="0" smtClean="0">
              <a:effectLst>
                <a:outerShdw blurRad="38100" dist="38100" dir="2700000" algn="tl">
                  <a:srgbClr val="000000">
                    <a:alpha val="43137"/>
                  </a:srgbClr>
                </a:outerShdw>
              </a:effectLst>
              <a:latin typeface="Lucida Console" pitchFamily="49" charset="0"/>
            </a:endParaRPr>
          </a:p>
          <a:p>
            <a:pPr algn="ctr"/>
            <a:r>
              <a:rPr lang="ru-RU"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Lucida Console" pitchFamily="49" charset="0"/>
              </a:rPr>
              <a:t>10 </a:t>
            </a:r>
            <a:r>
              <a:rPr lang="ru-RU" sz="28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Lucida Console" pitchFamily="49" charset="0"/>
              </a:rPr>
              <a:t>основных правил здорового образа </a:t>
            </a:r>
            <a:r>
              <a:rPr lang="ru-RU"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Lucida Console" pitchFamily="49" charset="0"/>
              </a:rPr>
              <a:t>жизни</a:t>
            </a:r>
          </a:p>
          <a:p>
            <a:pPr algn="ctr"/>
            <a:endParaRPr lang="ru-RU" sz="2400" dirty="0">
              <a:latin typeface="Lucida Console" pitchFamily="49" charset="0"/>
            </a:endParaRPr>
          </a:p>
        </p:txBody>
      </p:sp>
      <p:sp>
        <p:nvSpPr>
          <p:cNvPr id="4" name="Прямоугольник 3"/>
          <p:cNvSpPr/>
          <p:nvPr/>
        </p:nvSpPr>
        <p:spPr>
          <a:xfrm>
            <a:off x="611560" y="1484784"/>
            <a:ext cx="8532440" cy="4893647"/>
          </a:xfrm>
          <a:prstGeom prst="rect">
            <a:avLst/>
          </a:prstGeom>
        </p:spPr>
        <p:txBody>
          <a:bodyPr wrap="square">
            <a:spAutoFit/>
          </a:bodyPr>
          <a:lstStyle/>
          <a:p>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1) занимайся только приятной тебе работой;</a:t>
            </a:r>
          </a:p>
          <a:p>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2) всегда имей собственную точку зрения;</a:t>
            </a:r>
          </a:p>
          <a:p>
            <a:r>
              <a:rPr lang="ru-RU" sz="2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3) придерживайся </a:t>
            </a:r>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правил рационального питания;</a:t>
            </a:r>
          </a:p>
          <a:p>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4) откажись от вредных привычек;</a:t>
            </a:r>
          </a:p>
          <a:p>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5) спи при температуре 17-18ºС;</a:t>
            </a:r>
          </a:p>
          <a:p>
            <a:r>
              <a:rPr lang="ru-RU" sz="2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6)относись </a:t>
            </a:r>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ко всему с любовью и нежностью;</a:t>
            </a:r>
          </a:p>
          <a:p>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7) занимайся активным умственным трудом;</a:t>
            </a:r>
          </a:p>
          <a:p>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8</a:t>
            </a:r>
            <a:r>
              <a:rPr lang="ru-RU" sz="2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 </a:t>
            </a:r>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периодически употребляй сладости;</a:t>
            </a:r>
          </a:p>
          <a:p>
            <a:r>
              <a:rPr lang="ru-RU" sz="2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9)почаще </a:t>
            </a:r>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давай своему организму эмоциональную разгрузку;</a:t>
            </a:r>
          </a:p>
          <a:p>
            <a:r>
              <a:rPr lang="ru-RU"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10) занимайся физическим трудом</a:t>
            </a:r>
          </a:p>
        </p:txBody>
      </p:sp>
    </p:spTree>
  </p:cSld>
  <p:clrMapOvr>
    <a:masterClrMapping/>
  </p:clrMapOvr>
  <p:transition advTm="12000">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88640"/>
            <a:ext cx="7632848" cy="6463308"/>
          </a:xfrm>
          <a:prstGeom prst="rect">
            <a:avLst/>
          </a:prstGeom>
        </p:spPr>
        <p:txBody>
          <a:bodyPr wrap="square">
            <a:spAutoFit/>
          </a:bodyPr>
          <a:lstStyle/>
          <a:p>
            <a:pPr algn="ctr"/>
            <a:r>
              <a:rPr lang="ru-RU" sz="4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Физкультура-общедоступный  способ предупреждения многих болезней и укрепления здоровья. Физическая культура должна быть неотъемлемой частью жизни каждого человека</a:t>
            </a:r>
          </a:p>
        </p:txBody>
      </p:sp>
    </p:spTree>
  </p:cSld>
  <p:clrMapOvr>
    <a:masterClrMapping/>
  </p:clrMapOvr>
  <p:transition advTm="12000">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0b246c21b044997c50bdb6dbebab6aee.jpeg"/>
          <p:cNvPicPr>
            <a:picLocks noChangeAspect="1"/>
          </p:cNvPicPr>
          <p:nvPr/>
        </p:nvPicPr>
        <p:blipFill>
          <a:blip r:embed="rId2" cstate="print"/>
          <a:stretch>
            <a:fillRect/>
          </a:stretch>
        </p:blipFill>
        <p:spPr>
          <a:xfrm>
            <a:off x="107504" y="116632"/>
            <a:ext cx="8928992" cy="6642738"/>
          </a:xfrm>
          <a:prstGeom prst="ellipse">
            <a:avLst/>
          </a:prstGeom>
          <a:ln w="190500" cap="rnd">
            <a:solidFill>
              <a:schemeClr val="bg1">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xtBox 6"/>
          <p:cNvSpPr txBox="1"/>
          <p:nvPr/>
        </p:nvSpPr>
        <p:spPr>
          <a:xfrm>
            <a:off x="0" y="2852936"/>
            <a:ext cx="9144000" cy="1015663"/>
          </a:xfrm>
          <a:prstGeom prst="rect">
            <a:avLst/>
          </a:prstGeom>
          <a:noFill/>
        </p:spPr>
        <p:txBody>
          <a:bodyPr wrap="square" rtlCol="0">
            <a:spAutoFit/>
          </a:bodyPr>
          <a:lstStyle/>
          <a:p>
            <a:pPr algn="ctr"/>
            <a:r>
              <a:rPr lang="ru-RU"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Будьте здоровы!!!</a:t>
            </a:r>
          </a:p>
        </p:txBody>
      </p:sp>
    </p:spTree>
    <p:extLst>
      <p:ext uri="{BB962C8B-B14F-4D97-AF65-F5344CB8AC3E}">
        <p14:creationId xmlns="" xmlns:p14="http://schemas.microsoft.com/office/powerpoint/2010/main" val="724353487"/>
      </p:ext>
    </p:extLst>
  </p:cSld>
  <p:clrMapOvr>
    <a:masterClrMapping/>
  </p:clrMapOvr>
  <p:transition advTm="12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G:\Новая папка\картинки\4676023564f411ccaf3e08.jpeg"/>
          <p:cNvPicPr>
            <a:picLocks noChangeAspect="1" noChangeArrowheads="1"/>
          </p:cNvPicPr>
          <p:nvPr/>
        </p:nvPicPr>
        <p:blipFill>
          <a:blip r:embed="rId2" cstate="print"/>
          <a:srcRect/>
          <a:stretch>
            <a:fillRect/>
          </a:stretch>
        </p:blipFill>
        <p:spPr bwMode="auto">
          <a:xfrm>
            <a:off x="611560" y="188640"/>
            <a:ext cx="7920880" cy="6552728"/>
          </a:xfrm>
          <a:prstGeom prst="rect">
            <a:avLst/>
          </a:prstGeom>
          <a:noFill/>
        </p:spPr>
      </p:pic>
    </p:spTree>
  </p:cSld>
  <p:clrMapOvr>
    <a:masterClrMapping/>
  </p:clrMapOvr>
  <p:transition advTm="12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260648"/>
            <a:ext cx="7704856" cy="6555641"/>
          </a:xfrm>
          <a:prstGeom prst="rect">
            <a:avLst/>
          </a:prstGeom>
        </p:spPr>
        <p:txBody>
          <a:bodyPr wrap="square">
            <a:spAutoFit/>
          </a:bodyPr>
          <a:lstStyle/>
          <a:p>
            <a:pPr algn="ctr"/>
            <a:r>
              <a:rPr lang="ru-RU"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Профилактика здорового образа жизни включает в себя три основных правила: отказ от вредных привычек, правильное питание и регулярные занятия спортом. И если первые два пункта требуют от человека колоссальной силы воли, то вспомнить школьные уроки физкультуры может каждый. </a:t>
            </a:r>
            <a:endParaRPr lang="ru-RU" sz="3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endParaRPr>
          </a:p>
          <a:p>
            <a:pPr algn="ctr"/>
            <a:r>
              <a:rPr lang="ru-RU" sz="3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Не </a:t>
            </a:r>
            <a:r>
              <a:rPr lang="ru-RU"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itchFamily="49" charset="0"/>
              </a:rPr>
              <a:t>стоит пытаться стать профессиональным спортсменам, но элементарные физические нагрузки пойдут на пользу всем </a:t>
            </a:r>
            <a:endParaRPr lang="ru-RU" sz="3000" b="1" dirty="0">
              <a:latin typeface="Lucida Console" pitchFamily="49" charset="0"/>
            </a:endParaRPr>
          </a:p>
        </p:txBody>
      </p:sp>
    </p:spTree>
  </p:cSld>
  <p:clrMapOvr>
    <a:masterClrMapping/>
  </p:clrMapOvr>
  <p:transition advTm="12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G:\Новая папка\картинки\vrednye_privychki-768x732.jpg"/>
          <p:cNvPicPr>
            <a:picLocks noChangeAspect="1" noChangeArrowheads="1"/>
          </p:cNvPicPr>
          <p:nvPr/>
        </p:nvPicPr>
        <p:blipFill>
          <a:blip r:embed="rId2" cstate="print"/>
          <a:srcRect/>
          <a:stretch>
            <a:fillRect/>
          </a:stretch>
        </p:blipFill>
        <p:spPr bwMode="auto">
          <a:xfrm>
            <a:off x="539552" y="116632"/>
            <a:ext cx="4114438" cy="3816424"/>
          </a:xfrm>
          <a:prstGeom prst="rect">
            <a:avLst/>
          </a:prstGeom>
          <a:noFill/>
        </p:spPr>
      </p:pic>
      <p:pic>
        <p:nvPicPr>
          <p:cNvPr id="33796" name="Picture 4" descr="G:\Новая папка\картинки\14230690991714.jpeg"/>
          <p:cNvPicPr>
            <a:picLocks noChangeAspect="1" noChangeArrowheads="1"/>
          </p:cNvPicPr>
          <p:nvPr/>
        </p:nvPicPr>
        <p:blipFill>
          <a:blip r:embed="rId3" cstate="print"/>
          <a:srcRect/>
          <a:stretch>
            <a:fillRect/>
          </a:stretch>
        </p:blipFill>
        <p:spPr bwMode="auto">
          <a:xfrm>
            <a:off x="4644008" y="116632"/>
            <a:ext cx="3888432" cy="3816424"/>
          </a:xfrm>
          <a:prstGeom prst="rect">
            <a:avLst/>
          </a:prstGeom>
          <a:noFill/>
        </p:spPr>
      </p:pic>
      <p:pic>
        <p:nvPicPr>
          <p:cNvPr id="33798" name="Picture 6" descr="G:\Новая папка\картинки\Спорт-и-здоровье-–-образ-жизни.jpg"/>
          <p:cNvPicPr>
            <a:picLocks noChangeAspect="1" noChangeArrowheads="1"/>
          </p:cNvPicPr>
          <p:nvPr/>
        </p:nvPicPr>
        <p:blipFill>
          <a:blip r:embed="rId4" cstate="print"/>
          <a:srcRect/>
          <a:stretch>
            <a:fillRect/>
          </a:stretch>
        </p:blipFill>
        <p:spPr bwMode="auto">
          <a:xfrm>
            <a:off x="539552" y="3861048"/>
            <a:ext cx="7992888" cy="2880320"/>
          </a:xfrm>
          <a:prstGeom prst="rect">
            <a:avLst/>
          </a:prstGeom>
          <a:noFill/>
        </p:spPr>
      </p:pic>
    </p:spTree>
    <p:extLst>
      <p:ext uri="{BB962C8B-B14F-4D97-AF65-F5344CB8AC3E}">
        <p14:creationId xmlns="" xmlns:p14="http://schemas.microsoft.com/office/powerpoint/2010/main" val="1871664339"/>
      </p:ext>
    </p:extLst>
  </p:cSld>
  <p:clrMapOvr>
    <a:masterClrMapping/>
  </p:clrMapOvr>
  <p:transition advTm="12000">
    <p:dissolv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1325</TotalTime>
  <Words>2430</Words>
  <Application>Microsoft Office PowerPoint</Application>
  <PresentationFormat>Экран (4:3)</PresentationFormat>
  <Paragraphs>108</Paragraphs>
  <Slides>67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67</vt:i4>
      </vt:variant>
    </vt:vector>
  </HeadingPairs>
  <TitlesOfParts>
    <vt:vector size="6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vector>
  </TitlesOfParts>
  <Company>БелГСХА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komp_yab</dc:creator>
  <cp:lastModifiedBy>krisanova_tn</cp:lastModifiedBy>
  <cp:revision>153</cp:revision>
  <dcterms:created xsi:type="dcterms:W3CDTF">2017-02-02T10:05:06Z</dcterms:created>
  <dcterms:modified xsi:type="dcterms:W3CDTF">2017-02-27T07:54:35Z</dcterms:modified>
</cp:coreProperties>
</file>